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8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35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46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diagrams/data10.xml" ContentType="application/vnd.openxmlformats-officedocument.drawingml.diagramData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8"/>
  </p:notesMasterIdLst>
  <p:sldIdLst>
    <p:sldId id="678" r:id="rId2"/>
    <p:sldId id="645" r:id="rId3"/>
    <p:sldId id="648" r:id="rId4"/>
    <p:sldId id="647" r:id="rId5"/>
    <p:sldId id="500" r:id="rId6"/>
    <p:sldId id="650" r:id="rId7"/>
    <p:sldId id="502" r:id="rId8"/>
    <p:sldId id="680" r:id="rId9"/>
    <p:sldId id="679" r:id="rId10"/>
    <p:sldId id="682" r:id="rId11"/>
    <p:sldId id="681" r:id="rId12"/>
    <p:sldId id="683" r:id="rId13"/>
    <p:sldId id="651" r:id="rId14"/>
    <p:sldId id="481" r:id="rId15"/>
    <p:sldId id="504" r:id="rId16"/>
    <p:sldId id="503" r:id="rId17"/>
    <p:sldId id="483" r:id="rId18"/>
    <p:sldId id="652" r:id="rId19"/>
    <p:sldId id="505" r:id="rId20"/>
    <p:sldId id="509" r:id="rId21"/>
    <p:sldId id="506" r:id="rId22"/>
    <p:sldId id="512" r:id="rId23"/>
    <p:sldId id="484" r:id="rId24"/>
    <p:sldId id="510" r:id="rId25"/>
    <p:sldId id="507" r:id="rId26"/>
    <p:sldId id="508" r:id="rId27"/>
    <p:sldId id="513" r:id="rId28"/>
    <p:sldId id="514" r:id="rId29"/>
    <p:sldId id="515" r:id="rId30"/>
    <p:sldId id="516" r:id="rId31"/>
    <p:sldId id="517" r:id="rId32"/>
    <p:sldId id="518" r:id="rId33"/>
    <p:sldId id="519" r:id="rId34"/>
    <p:sldId id="664" r:id="rId35"/>
    <p:sldId id="662" r:id="rId36"/>
    <p:sldId id="638" r:id="rId37"/>
    <p:sldId id="533" r:id="rId38"/>
    <p:sldId id="534" r:id="rId39"/>
    <p:sldId id="535" r:id="rId40"/>
    <p:sldId id="537" r:id="rId41"/>
    <p:sldId id="538" r:id="rId42"/>
    <p:sldId id="539" r:id="rId43"/>
    <p:sldId id="677" r:id="rId44"/>
    <p:sldId id="540" r:id="rId45"/>
    <p:sldId id="660" r:id="rId46"/>
    <p:sldId id="661" r:id="rId47"/>
    <p:sldId id="670" r:id="rId48"/>
    <p:sldId id="665" r:id="rId49"/>
    <p:sldId id="667" r:id="rId50"/>
    <p:sldId id="666" r:id="rId51"/>
    <p:sldId id="668" r:id="rId52"/>
    <p:sldId id="669" r:id="rId53"/>
    <p:sldId id="653" r:id="rId54"/>
    <p:sldId id="655" r:id="rId55"/>
    <p:sldId id="671" r:id="rId56"/>
    <p:sldId id="520" r:id="rId57"/>
    <p:sldId id="674" r:id="rId58"/>
    <p:sldId id="673" r:id="rId59"/>
    <p:sldId id="521" r:id="rId60"/>
    <p:sldId id="522" r:id="rId61"/>
    <p:sldId id="675" r:id="rId62"/>
    <p:sldId id="532" r:id="rId63"/>
    <p:sldId id="543" r:id="rId64"/>
    <p:sldId id="639" r:id="rId65"/>
    <p:sldId id="544" r:id="rId66"/>
    <p:sldId id="545" r:id="rId67"/>
    <p:sldId id="546" r:id="rId68"/>
    <p:sldId id="547" r:id="rId69"/>
    <p:sldId id="548" r:id="rId70"/>
    <p:sldId id="640" r:id="rId71"/>
    <p:sldId id="549" r:id="rId72"/>
    <p:sldId id="550" r:id="rId73"/>
    <p:sldId id="676" r:id="rId74"/>
    <p:sldId id="551" r:id="rId75"/>
    <p:sldId id="552" r:id="rId76"/>
    <p:sldId id="606" r:id="rId77"/>
  </p:sldIdLst>
  <p:sldSz cx="12192000" cy="6858000"/>
  <p:notesSz cx="6997700" cy="92837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FF33"/>
    <a:srgbClr val="FBFDE5"/>
    <a:srgbClr val="6666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361" autoAdjust="0"/>
    <p:restoredTop sz="94660"/>
  </p:normalViewPr>
  <p:slideViewPr>
    <p:cSldViewPr snapToGrid="0">
      <p:cViewPr varScale="1">
        <p:scale>
          <a:sx n="82" d="100"/>
          <a:sy n="82" d="100"/>
        </p:scale>
        <p:origin x="629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notesMaster" Target="notesMasters/notesMaster1.xml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diagrams/_rels/data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image" Target="../media/image25.png"/><Relationship Id="rId4" Type="http://schemas.openxmlformats.org/officeDocument/2006/relationships/image" Target="../media/image28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image" Target="../media/image25.png"/><Relationship Id="rId4" Type="http://schemas.openxmlformats.org/officeDocument/2006/relationships/image" Target="../media/image28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ED7FB03-904F-45B7-840E-94A7A8E1C4EF}" type="doc">
      <dgm:prSet loTypeId="urn:microsoft.com/office/officeart/2008/layout/AlternatingPictureBlocks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95A90E7-B9EB-4C34-B5B8-F906BF183D42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/>
            <a:t>Directed Acyclic Graph</a:t>
          </a:r>
        </a:p>
      </dgm:t>
    </dgm:pt>
    <dgm:pt modelId="{8FBD693F-C650-4B29-AA84-15DBCA6804F1}" type="parTrans" cxnId="{BB289B13-DB2B-4EB3-B274-E4FDE28E61F8}">
      <dgm:prSet/>
      <dgm:spPr/>
      <dgm:t>
        <a:bodyPr/>
        <a:lstStyle/>
        <a:p>
          <a:endParaRPr lang="en-US"/>
        </a:p>
      </dgm:t>
    </dgm:pt>
    <dgm:pt modelId="{56BE59EF-4888-4227-A657-DF22857C35E7}" type="sibTrans" cxnId="{BB289B13-DB2B-4EB3-B274-E4FDE28E61F8}">
      <dgm:prSet/>
      <dgm:spPr/>
      <dgm:t>
        <a:bodyPr/>
        <a:lstStyle/>
        <a:p>
          <a:endParaRPr lang="en-US"/>
        </a:p>
      </dgm:t>
    </dgm:pt>
    <dgm:pt modelId="{AF620D37-68B7-49AF-A6DF-310B9ACFA53B}">
      <dgm:prSet phldrT="[Text]"/>
      <dgm:spPr>
        <a:solidFill>
          <a:srgbClr val="00B0F0"/>
        </a:solidFill>
      </dgm:spPr>
      <dgm:t>
        <a:bodyPr/>
        <a:lstStyle/>
        <a:p>
          <a:r>
            <a:rPr lang="en-US" dirty="0"/>
            <a:t>Bayesian Network</a:t>
          </a:r>
        </a:p>
      </dgm:t>
    </dgm:pt>
    <dgm:pt modelId="{F71C5558-13EB-4087-9396-2514A3D33F98}" type="parTrans" cxnId="{B7FC2F94-AC6F-405E-A396-3C4158CC2F04}">
      <dgm:prSet/>
      <dgm:spPr/>
      <dgm:t>
        <a:bodyPr/>
        <a:lstStyle/>
        <a:p>
          <a:endParaRPr lang="en-US"/>
        </a:p>
      </dgm:t>
    </dgm:pt>
    <dgm:pt modelId="{5D02AE34-FD79-452B-8DD6-0B485F66EF11}" type="sibTrans" cxnId="{B7FC2F94-AC6F-405E-A396-3C4158CC2F04}">
      <dgm:prSet/>
      <dgm:spPr/>
      <dgm:t>
        <a:bodyPr/>
        <a:lstStyle/>
        <a:p>
          <a:endParaRPr lang="en-US"/>
        </a:p>
      </dgm:t>
    </dgm:pt>
    <dgm:pt modelId="{CD87FECB-710B-40D8-9E22-1ABA1AB3E783}">
      <dgm:prSet phldrT="[Text]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n-US" dirty="0"/>
            <a:t>Naïve Bayes</a:t>
          </a:r>
        </a:p>
      </dgm:t>
    </dgm:pt>
    <dgm:pt modelId="{A304CA60-8635-4FE1-BC32-6651917501D3}" type="parTrans" cxnId="{356B02AD-AE06-4B99-8D5C-0802D400CAE8}">
      <dgm:prSet/>
      <dgm:spPr/>
      <dgm:t>
        <a:bodyPr/>
        <a:lstStyle/>
        <a:p>
          <a:endParaRPr lang="en-US"/>
        </a:p>
      </dgm:t>
    </dgm:pt>
    <dgm:pt modelId="{C9034F23-9A18-4065-A63A-14A5EECA4B73}" type="sibTrans" cxnId="{356B02AD-AE06-4B99-8D5C-0802D400CAE8}">
      <dgm:prSet/>
      <dgm:spPr/>
      <dgm:t>
        <a:bodyPr/>
        <a:lstStyle/>
        <a:p>
          <a:endParaRPr lang="en-US"/>
        </a:p>
      </dgm:t>
    </dgm:pt>
    <dgm:pt modelId="{03BE703F-E7AE-4DA9-B2AD-EAA4F8A66F2A}" type="pres">
      <dgm:prSet presAssocID="{2ED7FB03-904F-45B7-840E-94A7A8E1C4EF}" presName="linearFlow" presStyleCnt="0">
        <dgm:presLayoutVars>
          <dgm:dir/>
          <dgm:resizeHandles val="exact"/>
        </dgm:presLayoutVars>
      </dgm:prSet>
      <dgm:spPr/>
    </dgm:pt>
    <dgm:pt modelId="{E6315E6C-CF65-4659-B38C-2F7C854B8E48}" type="pres">
      <dgm:prSet presAssocID="{295A90E7-B9EB-4C34-B5B8-F906BF183D42}" presName="comp" presStyleCnt="0"/>
      <dgm:spPr/>
    </dgm:pt>
    <dgm:pt modelId="{D63BAE48-B4E4-468A-84E1-7DD210DC451C}" type="pres">
      <dgm:prSet presAssocID="{295A90E7-B9EB-4C34-B5B8-F906BF183D42}" presName="rect2" presStyleLbl="node1" presStyleIdx="0" presStyleCnt="3" custScaleX="174244">
        <dgm:presLayoutVars>
          <dgm:bulletEnabled val="1"/>
        </dgm:presLayoutVars>
      </dgm:prSet>
      <dgm:spPr/>
    </dgm:pt>
    <dgm:pt modelId="{FAFDD702-DB39-4E63-9D41-AE797FC41523}" type="pres">
      <dgm:prSet presAssocID="{295A90E7-B9EB-4C34-B5B8-F906BF183D42}" presName="rect1" presStyleLbl="lnNode1" presStyleIdx="0" presStyleCnt="3" custLinFactNeighborX="-69658" custLinFactNeighborY="1430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000" r="-6000"/>
          </a:stretch>
        </a:blipFill>
      </dgm:spPr>
    </dgm:pt>
    <dgm:pt modelId="{7B2AE698-0829-4297-A8ED-88C7BB27FEC4}" type="pres">
      <dgm:prSet presAssocID="{56BE59EF-4888-4227-A657-DF22857C35E7}" presName="sibTrans" presStyleCnt="0"/>
      <dgm:spPr/>
    </dgm:pt>
    <dgm:pt modelId="{0B498553-159F-4FC4-B9F1-C0240BE7DC30}" type="pres">
      <dgm:prSet presAssocID="{AF620D37-68B7-49AF-A6DF-310B9ACFA53B}" presName="comp" presStyleCnt="0"/>
      <dgm:spPr/>
    </dgm:pt>
    <dgm:pt modelId="{73DBD072-7694-4463-9D64-FD2DB5E598D9}" type="pres">
      <dgm:prSet presAssocID="{AF620D37-68B7-49AF-A6DF-310B9ACFA53B}" presName="rect2" presStyleLbl="node1" presStyleIdx="1" presStyleCnt="3" custScaleX="174244" custLinFactNeighborX="-32004" custLinFactNeighborY="2625">
        <dgm:presLayoutVars>
          <dgm:bulletEnabled val="1"/>
        </dgm:presLayoutVars>
      </dgm:prSet>
      <dgm:spPr/>
    </dgm:pt>
    <dgm:pt modelId="{FDEDCEB3-B7CB-4C07-9161-4945887861EE}" type="pres">
      <dgm:prSet presAssocID="{AF620D37-68B7-49AF-A6DF-310B9ACFA53B}" presName="rect1" presStyleLbl="lnNode1" presStyleIdx="1" presStyleCnt="3" custLinFactNeighborX="3610" custLinFactNeighborY="2625"/>
      <dgm:spPr>
        <a:blipFill rotWithShape="1">
          <a:blip xmlns:r="http://schemas.openxmlformats.org/officeDocument/2006/relationships" r:embed="rId2"/>
          <a:srcRect/>
          <a:stretch>
            <a:fillRect l="-1000" r="-1000"/>
          </a:stretch>
        </a:blipFill>
      </dgm:spPr>
    </dgm:pt>
    <dgm:pt modelId="{20FCAEB9-BF7C-457F-A107-50BF36831FDC}" type="pres">
      <dgm:prSet presAssocID="{5D02AE34-FD79-452B-8DD6-0B485F66EF11}" presName="sibTrans" presStyleCnt="0"/>
      <dgm:spPr/>
    </dgm:pt>
    <dgm:pt modelId="{813FFCA2-BE36-4883-9ED4-16B8FA4DC2C5}" type="pres">
      <dgm:prSet presAssocID="{CD87FECB-710B-40D8-9E22-1ABA1AB3E783}" presName="comp" presStyleCnt="0"/>
      <dgm:spPr/>
    </dgm:pt>
    <dgm:pt modelId="{73538B4A-3E5D-4091-90FF-8FCD532B062E}" type="pres">
      <dgm:prSet presAssocID="{CD87FECB-710B-40D8-9E22-1ABA1AB3E783}" presName="rect2" presStyleLbl="node1" presStyleIdx="2" presStyleCnt="3" custScaleX="174244" custLinFactNeighborX="1454" custLinFactNeighborY="-551">
        <dgm:presLayoutVars>
          <dgm:bulletEnabled val="1"/>
        </dgm:presLayoutVars>
      </dgm:prSet>
      <dgm:spPr/>
    </dgm:pt>
    <dgm:pt modelId="{828822D5-2BA7-4F10-AB88-DFC74823F625}" type="pres">
      <dgm:prSet presAssocID="{CD87FECB-710B-40D8-9E22-1ABA1AB3E783}" presName="rect1" presStyleLbl="lnNode1" presStyleIdx="2" presStyleCnt="3" custLinFactNeighborX="-69658" custLinFactNeighborY="878"/>
      <dgm:spPr>
        <a:blipFill rotWithShape="1">
          <a:blip xmlns:r="http://schemas.openxmlformats.org/officeDocument/2006/relationships" r:embed="rId3"/>
          <a:srcRect/>
          <a:stretch>
            <a:fillRect l="-1000" r="-1000"/>
          </a:stretch>
        </a:blipFill>
      </dgm:spPr>
    </dgm:pt>
  </dgm:ptLst>
  <dgm:cxnLst>
    <dgm:cxn modelId="{F6B5B00D-96F5-4D6D-B304-79CAE71B9E03}" type="presOf" srcId="{295A90E7-B9EB-4C34-B5B8-F906BF183D42}" destId="{D63BAE48-B4E4-468A-84E1-7DD210DC451C}" srcOrd="0" destOrd="0" presId="urn:microsoft.com/office/officeart/2008/layout/AlternatingPictureBlocks"/>
    <dgm:cxn modelId="{BB289B13-DB2B-4EB3-B274-E4FDE28E61F8}" srcId="{2ED7FB03-904F-45B7-840E-94A7A8E1C4EF}" destId="{295A90E7-B9EB-4C34-B5B8-F906BF183D42}" srcOrd="0" destOrd="0" parTransId="{8FBD693F-C650-4B29-AA84-15DBCA6804F1}" sibTransId="{56BE59EF-4888-4227-A657-DF22857C35E7}"/>
    <dgm:cxn modelId="{F84B7021-3DD1-4CD7-9966-0E4C36DED78A}" type="presOf" srcId="{2ED7FB03-904F-45B7-840E-94A7A8E1C4EF}" destId="{03BE703F-E7AE-4DA9-B2AD-EAA4F8A66F2A}" srcOrd="0" destOrd="0" presId="urn:microsoft.com/office/officeart/2008/layout/AlternatingPictureBlocks"/>
    <dgm:cxn modelId="{93FFF676-D0C7-4F5D-BC5B-4828CC45CC1A}" type="presOf" srcId="{CD87FECB-710B-40D8-9E22-1ABA1AB3E783}" destId="{73538B4A-3E5D-4091-90FF-8FCD532B062E}" srcOrd="0" destOrd="0" presId="urn:microsoft.com/office/officeart/2008/layout/AlternatingPictureBlocks"/>
    <dgm:cxn modelId="{B7FC2F94-AC6F-405E-A396-3C4158CC2F04}" srcId="{2ED7FB03-904F-45B7-840E-94A7A8E1C4EF}" destId="{AF620D37-68B7-49AF-A6DF-310B9ACFA53B}" srcOrd="1" destOrd="0" parTransId="{F71C5558-13EB-4087-9396-2514A3D33F98}" sibTransId="{5D02AE34-FD79-452B-8DD6-0B485F66EF11}"/>
    <dgm:cxn modelId="{356B02AD-AE06-4B99-8D5C-0802D400CAE8}" srcId="{2ED7FB03-904F-45B7-840E-94A7A8E1C4EF}" destId="{CD87FECB-710B-40D8-9E22-1ABA1AB3E783}" srcOrd="2" destOrd="0" parTransId="{A304CA60-8635-4FE1-BC32-6651917501D3}" sibTransId="{C9034F23-9A18-4065-A63A-14A5EECA4B73}"/>
    <dgm:cxn modelId="{911DA9B7-80D0-4905-918C-D1EF296687D3}" type="presOf" srcId="{AF620D37-68B7-49AF-A6DF-310B9ACFA53B}" destId="{73DBD072-7694-4463-9D64-FD2DB5E598D9}" srcOrd="0" destOrd="0" presId="urn:microsoft.com/office/officeart/2008/layout/AlternatingPictureBlocks"/>
    <dgm:cxn modelId="{F5721CF2-2ED6-48B5-9008-79AE072D684D}" type="presParOf" srcId="{03BE703F-E7AE-4DA9-B2AD-EAA4F8A66F2A}" destId="{E6315E6C-CF65-4659-B38C-2F7C854B8E48}" srcOrd="0" destOrd="0" presId="urn:microsoft.com/office/officeart/2008/layout/AlternatingPictureBlocks"/>
    <dgm:cxn modelId="{529F34A7-1B84-4FCF-9365-0CBB16724636}" type="presParOf" srcId="{E6315E6C-CF65-4659-B38C-2F7C854B8E48}" destId="{D63BAE48-B4E4-468A-84E1-7DD210DC451C}" srcOrd="0" destOrd="0" presId="urn:microsoft.com/office/officeart/2008/layout/AlternatingPictureBlocks"/>
    <dgm:cxn modelId="{B65FB726-748D-456E-9AEA-B5851DFAF555}" type="presParOf" srcId="{E6315E6C-CF65-4659-B38C-2F7C854B8E48}" destId="{FAFDD702-DB39-4E63-9D41-AE797FC41523}" srcOrd="1" destOrd="0" presId="urn:microsoft.com/office/officeart/2008/layout/AlternatingPictureBlocks"/>
    <dgm:cxn modelId="{82C17B43-1AD0-4136-A00A-FABF4684444C}" type="presParOf" srcId="{03BE703F-E7AE-4DA9-B2AD-EAA4F8A66F2A}" destId="{7B2AE698-0829-4297-A8ED-88C7BB27FEC4}" srcOrd="1" destOrd="0" presId="urn:microsoft.com/office/officeart/2008/layout/AlternatingPictureBlocks"/>
    <dgm:cxn modelId="{1BAC70CE-187F-4EE5-9914-08D83F96776C}" type="presParOf" srcId="{03BE703F-E7AE-4DA9-B2AD-EAA4F8A66F2A}" destId="{0B498553-159F-4FC4-B9F1-C0240BE7DC30}" srcOrd="2" destOrd="0" presId="urn:microsoft.com/office/officeart/2008/layout/AlternatingPictureBlocks"/>
    <dgm:cxn modelId="{E3E3ED9F-87F5-4707-88E0-3BEF2303AC2E}" type="presParOf" srcId="{0B498553-159F-4FC4-B9F1-C0240BE7DC30}" destId="{73DBD072-7694-4463-9D64-FD2DB5E598D9}" srcOrd="0" destOrd="0" presId="urn:microsoft.com/office/officeart/2008/layout/AlternatingPictureBlocks"/>
    <dgm:cxn modelId="{1C71C7CB-4810-467C-B195-7B1E80A4A325}" type="presParOf" srcId="{0B498553-159F-4FC4-B9F1-C0240BE7DC30}" destId="{FDEDCEB3-B7CB-4C07-9161-4945887861EE}" srcOrd="1" destOrd="0" presId="urn:microsoft.com/office/officeart/2008/layout/AlternatingPictureBlocks"/>
    <dgm:cxn modelId="{28FCE4B5-AF88-474E-9BCC-69D270E9E0F2}" type="presParOf" srcId="{03BE703F-E7AE-4DA9-B2AD-EAA4F8A66F2A}" destId="{20FCAEB9-BF7C-457F-A107-50BF36831FDC}" srcOrd="3" destOrd="0" presId="urn:microsoft.com/office/officeart/2008/layout/AlternatingPictureBlocks"/>
    <dgm:cxn modelId="{1128B037-A358-473B-83B6-4DD55AD2B1B1}" type="presParOf" srcId="{03BE703F-E7AE-4DA9-B2AD-EAA4F8A66F2A}" destId="{813FFCA2-BE36-4883-9ED4-16B8FA4DC2C5}" srcOrd="4" destOrd="0" presId="urn:microsoft.com/office/officeart/2008/layout/AlternatingPictureBlocks"/>
    <dgm:cxn modelId="{65D5EF7A-0522-4E38-9748-C4D7284362D0}" type="presParOf" srcId="{813FFCA2-BE36-4883-9ED4-16B8FA4DC2C5}" destId="{73538B4A-3E5D-4091-90FF-8FCD532B062E}" srcOrd="0" destOrd="0" presId="urn:microsoft.com/office/officeart/2008/layout/AlternatingPictureBlocks"/>
    <dgm:cxn modelId="{2A391D5C-3859-425E-BE0C-D93305442A5F}" type="presParOf" srcId="{813FFCA2-BE36-4883-9ED4-16B8FA4DC2C5}" destId="{828822D5-2BA7-4F10-AB88-DFC74823F625}" srcOrd="1" destOrd="0" presId="urn:microsoft.com/office/officeart/2008/layout/AlternatingPictureBlock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0A0BE043-FA76-471E-948F-8302EE2E155C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BC76C2F-8ED3-4749-A4DF-71ED8C634FA7}">
      <dgm:prSet phldrT="[Text]"/>
      <dgm:spPr>
        <a:blipFill>
          <a:blip xmlns:r="http://schemas.openxmlformats.org/officeDocument/2006/relationships" r:embed="rId1"/>
          <a:stretch>
            <a:fillRect b="-45622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122EC96F-4E80-4B5D-B307-246D1DD16FB7}" type="parTrans" cxnId="{E83FCDDE-6403-41FE-B31C-2EC86AAD0D98}">
      <dgm:prSet/>
      <dgm:spPr/>
      <dgm:t>
        <a:bodyPr/>
        <a:lstStyle/>
        <a:p>
          <a:endParaRPr lang="en-US"/>
        </a:p>
      </dgm:t>
    </dgm:pt>
    <dgm:pt modelId="{E40D5630-6C6C-48BF-99F9-E79EB56C611C}" type="sibTrans" cxnId="{E83FCDDE-6403-41FE-B31C-2EC86AAD0D98}">
      <dgm:prSet/>
      <dgm:spPr/>
      <dgm:t>
        <a:bodyPr/>
        <a:lstStyle/>
        <a:p>
          <a:endParaRPr lang="en-US"/>
        </a:p>
      </dgm:t>
    </dgm:pt>
    <dgm:pt modelId="{C1D13701-A486-44E3-A2DB-0CC4D9FF4DD3}">
      <dgm:prSet phldrT="[Text]"/>
      <dgm:spPr>
        <a:blipFill>
          <a:blip xmlns:r="http://schemas.openxmlformats.org/officeDocument/2006/relationships" r:embed="rId2"/>
          <a:stretch>
            <a:fillRect t="-5093" b="-2315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B7E1DA42-49A7-47B5-9274-B0EC88F42C6C}" type="parTrans" cxnId="{B56FA983-C03F-4B50-8123-8A3A6FCA2FD0}">
      <dgm:prSet/>
      <dgm:spPr/>
      <dgm:t>
        <a:bodyPr/>
        <a:lstStyle/>
        <a:p>
          <a:endParaRPr lang="en-US"/>
        </a:p>
      </dgm:t>
    </dgm:pt>
    <dgm:pt modelId="{7C4D45AE-0550-440B-B796-15A34A3469CD}" type="sibTrans" cxnId="{B56FA983-C03F-4B50-8123-8A3A6FCA2FD0}">
      <dgm:prSet/>
      <dgm:spPr/>
      <dgm:t>
        <a:bodyPr/>
        <a:lstStyle/>
        <a:p>
          <a:endParaRPr lang="en-US"/>
        </a:p>
      </dgm:t>
    </dgm:pt>
    <dgm:pt modelId="{15E9BF58-0099-4707-94B2-516933D0E096}">
      <dgm:prSet phldrT="[Text]"/>
      <dgm:spPr>
        <a:blipFill>
          <a:blip xmlns:r="http://schemas.openxmlformats.org/officeDocument/2006/relationships" r:embed="rId3"/>
          <a:stretch>
            <a:fillRect r="-477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7FAB4FFF-DDD1-49C8-9205-E8880C752CBB}" type="parTrans" cxnId="{F86435D4-2C2B-464A-8764-58422A07331B}">
      <dgm:prSet/>
      <dgm:spPr/>
      <dgm:t>
        <a:bodyPr/>
        <a:lstStyle/>
        <a:p>
          <a:endParaRPr lang="en-US"/>
        </a:p>
      </dgm:t>
    </dgm:pt>
    <dgm:pt modelId="{9FA941E1-EC99-4284-83D2-FF51CC94CF54}" type="sibTrans" cxnId="{F86435D4-2C2B-464A-8764-58422A07331B}">
      <dgm:prSet/>
      <dgm:spPr/>
      <dgm:t>
        <a:bodyPr/>
        <a:lstStyle/>
        <a:p>
          <a:endParaRPr lang="en-US"/>
        </a:p>
      </dgm:t>
    </dgm:pt>
    <dgm:pt modelId="{56934AE0-40AC-4333-BD89-37751F006E3F}" type="pres">
      <dgm:prSet presAssocID="{0A0BE043-FA76-471E-948F-8302EE2E155C}" presName="outerComposite" presStyleCnt="0">
        <dgm:presLayoutVars>
          <dgm:chMax val="5"/>
          <dgm:dir val="rev"/>
          <dgm:resizeHandles val="exact"/>
        </dgm:presLayoutVars>
      </dgm:prSet>
      <dgm:spPr/>
    </dgm:pt>
    <dgm:pt modelId="{9E01F352-7C42-4E34-B68E-E2AF70ED126B}" type="pres">
      <dgm:prSet presAssocID="{0A0BE043-FA76-471E-948F-8302EE2E155C}" presName="dummyMaxCanvas" presStyleCnt="0">
        <dgm:presLayoutVars/>
      </dgm:prSet>
      <dgm:spPr/>
    </dgm:pt>
    <dgm:pt modelId="{E2B8A666-8ABD-4D93-9319-A68BC9E36422}" type="pres">
      <dgm:prSet presAssocID="{0A0BE043-FA76-471E-948F-8302EE2E155C}" presName="ThreeNodes_1" presStyleLbl="node1" presStyleIdx="0" presStyleCnt="3">
        <dgm:presLayoutVars>
          <dgm:bulletEnabled val="1"/>
        </dgm:presLayoutVars>
      </dgm:prSet>
      <dgm:spPr/>
    </dgm:pt>
    <dgm:pt modelId="{A15D0693-EE93-41E9-97E6-CF18720E1723}" type="pres">
      <dgm:prSet presAssocID="{0A0BE043-FA76-471E-948F-8302EE2E155C}" presName="ThreeNodes_2" presStyleLbl="node1" presStyleIdx="1" presStyleCnt="3">
        <dgm:presLayoutVars>
          <dgm:bulletEnabled val="1"/>
        </dgm:presLayoutVars>
      </dgm:prSet>
      <dgm:spPr/>
    </dgm:pt>
    <dgm:pt modelId="{8AC83DCD-F994-4889-8C2C-058EAB239ABD}" type="pres">
      <dgm:prSet presAssocID="{0A0BE043-FA76-471E-948F-8302EE2E155C}" presName="ThreeNodes_3" presStyleLbl="node1" presStyleIdx="2" presStyleCnt="3">
        <dgm:presLayoutVars>
          <dgm:bulletEnabled val="1"/>
        </dgm:presLayoutVars>
      </dgm:prSet>
      <dgm:spPr/>
    </dgm:pt>
    <dgm:pt modelId="{6BDDBCFD-4F2A-4365-BFD8-CC2CFCADCE44}" type="pres">
      <dgm:prSet presAssocID="{0A0BE043-FA76-471E-948F-8302EE2E155C}" presName="ThreeConn_1-2" presStyleLbl="fgAccFollowNode1" presStyleIdx="0" presStyleCnt="2">
        <dgm:presLayoutVars>
          <dgm:bulletEnabled val="1"/>
        </dgm:presLayoutVars>
      </dgm:prSet>
      <dgm:spPr/>
    </dgm:pt>
    <dgm:pt modelId="{8EC06EBC-FF18-41D4-8158-0CF99AAF428B}" type="pres">
      <dgm:prSet presAssocID="{0A0BE043-FA76-471E-948F-8302EE2E155C}" presName="ThreeConn_2-3" presStyleLbl="fgAccFollowNode1" presStyleIdx="1" presStyleCnt="2">
        <dgm:presLayoutVars>
          <dgm:bulletEnabled val="1"/>
        </dgm:presLayoutVars>
      </dgm:prSet>
      <dgm:spPr/>
    </dgm:pt>
    <dgm:pt modelId="{A2C9CF5A-3321-4657-AF7C-9171FD09A9C8}" type="pres">
      <dgm:prSet presAssocID="{0A0BE043-FA76-471E-948F-8302EE2E155C}" presName="ThreeNodes_1_text" presStyleLbl="node1" presStyleIdx="2" presStyleCnt="3">
        <dgm:presLayoutVars>
          <dgm:bulletEnabled val="1"/>
        </dgm:presLayoutVars>
      </dgm:prSet>
      <dgm:spPr/>
    </dgm:pt>
    <dgm:pt modelId="{A70D6597-A992-43DC-BBFF-5C694700A566}" type="pres">
      <dgm:prSet presAssocID="{0A0BE043-FA76-471E-948F-8302EE2E155C}" presName="ThreeNodes_2_text" presStyleLbl="node1" presStyleIdx="2" presStyleCnt="3">
        <dgm:presLayoutVars>
          <dgm:bulletEnabled val="1"/>
        </dgm:presLayoutVars>
      </dgm:prSet>
      <dgm:spPr/>
    </dgm:pt>
    <dgm:pt modelId="{FE660464-BB8D-460D-BC77-97C788735195}" type="pres">
      <dgm:prSet presAssocID="{0A0BE043-FA76-471E-948F-8302EE2E155C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53B90613-85A3-4CB1-AFF1-6E908F09A4DB}" type="presOf" srcId="{C1D13701-A486-44E3-A2DB-0CC4D9FF4DD3}" destId="{A15D0693-EE93-41E9-97E6-CF18720E1723}" srcOrd="0" destOrd="0" presId="urn:microsoft.com/office/officeart/2005/8/layout/vProcess5"/>
    <dgm:cxn modelId="{A33DF263-030B-4F16-89CF-544A0947490F}" type="presOf" srcId="{E40D5630-6C6C-48BF-99F9-E79EB56C611C}" destId="{6BDDBCFD-4F2A-4365-BFD8-CC2CFCADCE44}" srcOrd="0" destOrd="0" presId="urn:microsoft.com/office/officeart/2005/8/layout/vProcess5"/>
    <dgm:cxn modelId="{C441C145-1F18-4022-A31E-CC169DF85F1C}" type="presOf" srcId="{C1D13701-A486-44E3-A2DB-0CC4D9FF4DD3}" destId="{A70D6597-A992-43DC-BBFF-5C694700A566}" srcOrd="1" destOrd="0" presId="urn:microsoft.com/office/officeart/2005/8/layout/vProcess5"/>
    <dgm:cxn modelId="{680AB553-FD3C-4886-A523-DBF9D22E9BB7}" type="presOf" srcId="{0A0BE043-FA76-471E-948F-8302EE2E155C}" destId="{56934AE0-40AC-4333-BD89-37751F006E3F}" srcOrd="0" destOrd="0" presId="urn:microsoft.com/office/officeart/2005/8/layout/vProcess5"/>
    <dgm:cxn modelId="{F7B2BD58-905B-4A98-9847-D083A73EA72C}" type="presOf" srcId="{15E9BF58-0099-4707-94B2-516933D0E096}" destId="{8AC83DCD-F994-4889-8C2C-058EAB239ABD}" srcOrd="0" destOrd="0" presId="urn:microsoft.com/office/officeart/2005/8/layout/vProcess5"/>
    <dgm:cxn modelId="{5E4FDB7C-C502-4466-80BF-F03ABB3B32D5}" type="presOf" srcId="{2BC76C2F-8ED3-4749-A4DF-71ED8C634FA7}" destId="{A2C9CF5A-3321-4657-AF7C-9171FD09A9C8}" srcOrd="1" destOrd="0" presId="urn:microsoft.com/office/officeart/2005/8/layout/vProcess5"/>
    <dgm:cxn modelId="{38DFE77F-6697-46E6-8C44-805BE49A9112}" type="presOf" srcId="{2BC76C2F-8ED3-4749-A4DF-71ED8C634FA7}" destId="{E2B8A666-8ABD-4D93-9319-A68BC9E36422}" srcOrd="0" destOrd="0" presId="urn:microsoft.com/office/officeart/2005/8/layout/vProcess5"/>
    <dgm:cxn modelId="{B56FA983-C03F-4B50-8123-8A3A6FCA2FD0}" srcId="{0A0BE043-FA76-471E-948F-8302EE2E155C}" destId="{C1D13701-A486-44E3-A2DB-0CC4D9FF4DD3}" srcOrd="1" destOrd="0" parTransId="{B7E1DA42-49A7-47B5-9274-B0EC88F42C6C}" sibTransId="{7C4D45AE-0550-440B-B796-15A34A3469CD}"/>
    <dgm:cxn modelId="{F9FFD0B5-BAC4-4EF8-8D76-2667565E0A88}" type="presOf" srcId="{7C4D45AE-0550-440B-B796-15A34A3469CD}" destId="{8EC06EBC-FF18-41D4-8158-0CF99AAF428B}" srcOrd="0" destOrd="0" presId="urn:microsoft.com/office/officeart/2005/8/layout/vProcess5"/>
    <dgm:cxn modelId="{DA8BE8CF-AC4F-46E9-A878-E7504017CFC6}" type="presOf" srcId="{15E9BF58-0099-4707-94B2-516933D0E096}" destId="{FE660464-BB8D-460D-BC77-97C788735195}" srcOrd="1" destOrd="0" presId="urn:microsoft.com/office/officeart/2005/8/layout/vProcess5"/>
    <dgm:cxn modelId="{F86435D4-2C2B-464A-8764-58422A07331B}" srcId="{0A0BE043-FA76-471E-948F-8302EE2E155C}" destId="{15E9BF58-0099-4707-94B2-516933D0E096}" srcOrd="2" destOrd="0" parTransId="{7FAB4FFF-DDD1-49C8-9205-E8880C752CBB}" sibTransId="{9FA941E1-EC99-4284-83D2-FF51CC94CF54}"/>
    <dgm:cxn modelId="{E83FCDDE-6403-41FE-B31C-2EC86AAD0D98}" srcId="{0A0BE043-FA76-471E-948F-8302EE2E155C}" destId="{2BC76C2F-8ED3-4749-A4DF-71ED8C634FA7}" srcOrd="0" destOrd="0" parTransId="{122EC96F-4E80-4B5D-B307-246D1DD16FB7}" sibTransId="{E40D5630-6C6C-48BF-99F9-E79EB56C611C}"/>
    <dgm:cxn modelId="{873D7A26-13E4-40C3-A84F-9D82706EAA13}" type="presParOf" srcId="{56934AE0-40AC-4333-BD89-37751F006E3F}" destId="{9E01F352-7C42-4E34-B68E-E2AF70ED126B}" srcOrd="0" destOrd="0" presId="urn:microsoft.com/office/officeart/2005/8/layout/vProcess5"/>
    <dgm:cxn modelId="{92FCFEF6-164D-458F-BA92-72262A4C1465}" type="presParOf" srcId="{56934AE0-40AC-4333-BD89-37751F006E3F}" destId="{E2B8A666-8ABD-4D93-9319-A68BC9E36422}" srcOrd="1" destOrd="0" presId="urn:microsoft.com/office/officeart/2005/8/layout/vProcess5"/>
    <dgm:cxn modelId="{5C4A49C9-DC51-4E80-BAA1-1230D45FA436}" type="presParOf" srcId="{56934AE0-40AC-4333-BD89-37751F006E3F}" destId="{A15D0693-EE93-41E9-97E6-CF18720E1723}" srcOrd="2" destOrd="0" presId="urn:microsoft.com/office/officeart/2005/8/layout/vProcess5"/>
    <dgm:cxn modelId="{AF7F4539-C0A0-4B8C-BEEC-FC90962BC6B1}" type="presParOf" srcId="{56934AE0-40AC-4333-BD89-37751F006E3F}" destId="{8AC83DCD-F994-4889-8C2C-058EAB239ABD}" srcOrd="3" destOrd="0" presId="urn:microsoft.com/office/officeart/2005/8/layout/vProcess5"/>
    <dgm:cxn modelId="{7BA4D5F0-9209-469E-8454-A110B1B3CF3A}" type="presParOf" srcId="{56934AE0-40AC-4333-BD89-37751F006E3F}" destId="{6BDDBCFD-4F2A-4365-BFD8-CC2CFCADCE44}" srcOrd="4" destOrd="0" presId="urn:microsoft.com/office/officeart/2005/8/layout/vProcess5"/>
    <dgm:cxn modelId="{0E804F00-D68D-4942-9CDD-C0D7AA131089}" type="presParOf" srcId="{56934AE0-40AC-4333-BD89-37751F006E3F}" destId="{8EC06EBC-FF18-41D4-8158-0CF99AAF428B}" srcOrd="5" destOrd="0" presId="urn:microsoft.com/office/officeart/2005/8/layout/vProcess5"/>
    <dgm:cxn modelId="{510E39B3-EE28-4F66-A014-00AFEC9FB081}" type="presParOf" srcId="{56934AE0-40AC-4333-BD89-37751F006E3F}" destId="{A2C9CF5A-3321-4657-AF7C-9171FD09A9C8}" srcOrd="6" destOrd="0" presId="urn:microsoft.com/office/officeart/2005/8/layout/vProcess5"/>
    <dgm:cxn modelId="{BE3A322E-1731-457F-A214-153E3F6A3CD6}" type="presParOf" srcId="{56934AE0-40AC-4333-BD89-37751F006E3F}" destId="{A70D6597-A992-43DC-BBFF-5C694700A566}" srcOrd="7" destOrd="0" presId="urn:microsoft.com/office/officeart/2005/8/layout/vProcess5"/>
    <dgm:cxn modelId="{80A0A004-4F09-4F1C-82E7-9992BDD4B062}" type="presParOf" srcId="{56934AE0-40AC-4333-BD89-37751F006E3F}" destId="{FE660464-BB8D-460D-BC77-97C788735195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029E11D-F8C8-4E44-92F1-ED6226C69A89}" type="doc">
      <dgm:prSet loTypeId="urn:microsoft.com/office/officeart/2005/8/layout/lProcess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1E97E9F-613F-43AA-82E4-EF76C30B73D9}">
      <dgm:prSet phldrT="[Text]"/>
      <dgm:spPr/>
      <dgm:t>
        <a:bodyPr/>
        <a:lstStyle/>
        <a:p>
          <a:r>
            <a:rPr lang="en-US" dirty="0"/>
            <a:t>Graph</a:t>
          </a:r>
        </a:p>
      </dgm:t>
    </dgm:pt>
    <dgm:pt modelId="{FC12D4EF-B95B-461C-AD87-9D70BAFE4F2A}" type="parTrans" cxnId="{4525B5EE-2287-4332-8557-265A0FD360B6}">
      <dgm:prSet/>
      <dgm:spPr/>
      <dgm:t>
        <a:bodyPr/>
        <a:lstStyle/>
        <a:p>
          <a:endParaRPr lang="en-US"/>
        </a:p>
      </dgm:t>
    </dgm:pt>
    <dgm:pt modelId="{2BCEC0FB-F85E-4958-8115-231936BF9AD8}" type="sibTrans" cxnId="{4525B5EE-2287-4332-8557-265A0FD360B6}">
      <dgm:prSet/>
      <dgm:spPr/>
      <dgm:t>
        <a:bodyPr/>
        <a:lstStyle/>
        <a:p>
          <a:endParaRPr lang="en-US"/>
        </a:p>
      </dgm:t>
    </dgm:pt>
    <dgm:pt modelId="{962513B7-6E77-4E93-AFD3-EE9D7EA9AA83}">
      <dgm:prSet phldrT="[Text]" custT="1"/>
      <dgm:spPr/>
      <dgm:t>
        <a:bodyPr/>
        <a:lstStyle/>
        <a:p>
          <a:r>
            <a:rPr lang="en-US" sz="2800" dirty="0"/>
            <a:t>A visual tool for displaying the assumed relationship among variables</a:t>
          </a:r>
        </a:p>
      </dgm:t>
    </dgm:pt>
    <dgm:pt modelId="{787C937A-0435-4F12-A0E8-F9C1B816362A}" type="parTrans" cxnId="{F05134AF-74A6-4BB7-85C1-2D534115DE1B}">
      <dgm:prSet/>
      <dgm:spPr/>
      <dgm:t>
        <a:bodyPr/>
        <a:lstStyle/>
        <a:p>
          <a:endParaRPr lang="en-US"/>
        </a:p>
      </dgm:t>
    </dgm:pt>
    <dgm:pt modelId="{9CDC0DCE-E6CF-4167-9955-E3CF5DA266AD}" type="sibTrans" cxnId="{F05134AF-74A6-4BB7-85C1-2D534115DE1B}">
      <dgm:prSet/>
      <dgm:spPr/>
      <dgm:t>
        <a:bodyPr/>
        <a:lstStyle/>
        <a:p>
          <a:endParaRPr lang="en-US"/>
        </a:p>
      </dgm:t>
    </dgm:pt>
    <dgm:pt modelId="{371A0327-64E0-45C1-8B82-22FF834B3ABB}">
      <dgm:prSet phldrT="[Text]"/>
      <dgm:spPr/>
      <dgm:t>
        <a:bodyPr/>
        <a:lstStyle/>
        <a:p>
          <a:r>
            <a:rPr lang="en-US" dirty="0"/>
            <a:t>Node</a:t>
          </a:r>
        </a:p>
      </dgm:t>
    </dgm:pt>
    <dgm:pt modelId="{FFF896A4-1CDD-4C5E-A9A1-DF80F99F5886}" type="parTrans" cxnId="{7F189276-21B4-4181-82D3-F181B4605A20}">
      <dgm:prSet/>
      <dgm:spPr/>
      <dgm:t>
        <a:bodyPr/>
        <a:lstStyle/>
        <a:p>
          <a:endParaRPr lang="en-US"/>
        </a:p>
      </dgm:t>
    </dgm:pt>
    <dgm:pt modelId="{994BF55B-F7BD-460A-B6F7-65F655228733}" type="sibTrans" cxnId="{7F189276-21B4-4181-82D3-F181B4605A20}">
      <dgm:prSet/>
      <dgm:spPr/>
      <dgm:t>
        <a:bodyPr/>
        <a:lstStyle/>
        <a:p>
          <a:endParaRPr lang="en-US"/>
        </a:p>
      </dgm:t>
    </dgm:pt>
    <dgm:pt modelId="{384B17E0-A67C-4908-8655-9683117220BA}">
      <dgm:prSet phldrT="[Text]" custT="1"/>
      <dgm:spPr/>
      <dgm:t>
        <a:bodyPr/>
        <a:lstStyle/>
        <a:p>
          <a:r>
            <a:rPr lang="en-US" sz="2800" dirty="0"/>
            <a:t>The variables are called nodes in the context of graphs</a:t>
          </a:r>
        </a:p>
      </dgm:t>
    </dgm:pt>
    <dgm:pt modelId="{9829D70D-7B8B-4BA3-B673-C71075A5E142}" type="parTrans" cxnId="{8072824E-8F0D-478E-A2B0-033DEC8235AE}">
      <dgm:prSet/>
      <dgm:spPr/>
      <dgm:t>
        <a:bodyPr/>
        <a:lstStyle/>
        <a:p>
          <a:endParaRPr lang="en-US"/>
        </a:p>
      </dgm:t>
    </dgm:pt>
    <dgm:pt modelId="{02A306B4-7995-4BBA-9455-C8239B40A613}" type="sibTrans" cxnId="{8072824E-8F0D-478E-A2B0-033DEC8235AE}">
      <dgm:prSet/>
      <dgm:spPr/>
      <dgm:t>
        <a:bodyPr/>
        <a:lstStyle/>
        <a:p>
          <a:endParaRPr lang="en-US"/>
        </a:p>
      </dgm:t>
    </dgm:pt>
    <dgm:pt modelId="{686A6DAF-9791-4D3A-B7A7-41628C39A94B}">
      <dgm:prSet phldrT="[Text]"/>
      <dgm:spPr/>
      <dgm:t>
        <a:bodyPr/>
        <a:lstStyle/>
        <a:p>
          <a:r>
            <a:rPr lang="en-US" dirty="0"/>
            <a:t>Edge</a:t>
          </a:r>
        </a:p>
      </dgm:t>
    </dgm:pt>
    <dgm:pt modelId="{C3B29920-D267-43D4-A8C8-9AB31A1DA4E5}" type="parTrans" cxnId="{A762F36A-8264-4C5F-8361-A11D94C3FFCF}">
      <dgm:prSet/>
      <dgm:spPr/>
      <dgm:t>
        <a:bodyPr/>
        <a:lstStyle/>
        <a:p>
          <a:endParaRPr lang="en-US"/>
        </a:p>
      </dgm:t>
    </dgm:pt>
    <dgm:pt modelId="{0369FF78-3749-4D63-ABFE-5BA2C650B92F}" type="sibTrans" cxnId="{A762F36A-8264-4C5F-8361-A11D94C3FFCF}">
      <dgm:prSet/>
      <dgm:spPr/>
      <dgm:t>
        <a:bodyPr/>
        <a:lstStyle/>
        <a:p>
          <a:endParaRPr lang="en-US"/>
        </a:p>
      </dgm:t>
    </dgm:pt>
    <dgm:pt modelId="{4E5D0B89-0D06-4C2F-AA42-837236FFEF94}">
      <dgm:prSet phldrT="[Text]" custT="1"/>
      <dgm:spPr/>
      <dgm:t>
        <a:bodyPr/>
        <a:lstStyle/>
        <a:p>
          <a:r>
            <a:rPr lang="en-US" sz="2800" dirty="0"/>
            <a:t>Represent the assumed causal relationships between two variables</a:t>
          </a:r>
        </a:p>
      </dgm:t>
    </dgm:pt>
    <dgm:pt modelId="{C20AD67F-208A-445A-BA4A-056122962509}" type="parTrans" cxnId="{D6ABE204-66E3-44CD-BFCF-2E1A332BA24E}">
      <dgm:prSet/>
      <dgm:spPr/>
      <dgm:t>
        <a:bodyPr/>
        <a:lstStyle/>
        <a:p>
          <a:endParaRPr lang="en-US"/>
        </a:p>
      </dgm:t>
    </dgm:pt>
    <dgm:pt modelId="{CA8FFA4B-A288-42DD-9140-FC52A0832224}" type="sibTrans" cxnId="{D6ABE204-66E3-44CD-BFCF-2E1A332BA24E}">
      <dgm:prSet/>
      <dgm:spPr/>
      <dgm:t>
        <a:bodyPr/>
        <a:lstStyle/>
        <a:p>
          <a:endParaRPr lang="en-US"/>
        </a:p>
      </dgm:t>
    </dgm:pt>
    <dgm:pt modelId="{4CA4BB70-E982-4833-BE91-AED6AA4197B0}" type="pres">
      <dgm:prSet presAssocID="{A029E11D-F8C8-4E44-92F1-ED6226C69A89}" presName="theList" presStyleCnt="0">
        <dgm:presLayoutVars>
          <dgm:dir/>
          <dgm:animLvl val="lvl"/>
          <dgm:resizeHandles val="exact"/>
        </dgm:presLayoutVars>
      </dgm:prSet>
      <dgm:spPr/>
    </dgm:pt>
    <dgm:pt modelId="{63E28D72-9B48-4E3F-98F7-AAAF55ABA21A}" type="pres">
      <dgm:prSet presAssocID="{81E97E9F-613F-43AA-82E4-EF76C30B73D9}" presName="compNode" presStyleCnt="0"/>
      <dgm:spPr/>
    </dgm:pt>
    <dgm:pt modelId="{A65004C1-950A-44A3-B644-5E7ED469EC99}" type="pres">
      <dgm:prSet presAssocID="{81E97E9F-613F-43AA-82E4-EF76C30B73D9}" presName="aNode" presStyleLbl="bgShp" presStyleIdx="0" presStyleCnt="3"/>
      <dgm:spPr/>
    </dgm:pt>
    <dgm:pt modelId="{5216AE03-54D3-4715-A7BD-3899C13BE531}" type="pres">
      <dgm:prSet presAssocID="{81E97E9F-613F-43AA-82E4-EF76C30B73D9}" presName="textNode" presStyleLbl="bgShp" presStyleIdx="0" presStyleCnt="3"/>
      <dgm:spPr/>
    </dgm:pt>
    <dgm:pt modelId="{E3BE9CEC-9C29-4C14-82E7-F8CFF8569EBD}" type="pres">
      <dgm:prSet presAssocID="{81E97E9F-613F-43AA-82E4-EF76C30B73D9}" presName="compChildNode" presStyleCnt="0"/>
      <dgm:spPr/>
    </dgm:pt>
    <dgm:pt modelId="{D32BB466-6992-4D0E-A71C-00A68D67170C}" type="pres">
      <dgm:prSet presAssocID="{81E97E9F-613F-43AA-82E4-EF76C30B73D9}" presName="theInnerList" presStyleCnt="0"/>
      <dgm:spPr/>
    </dgm:pt>
    <dgm:pt modelId="{74CAE40A-1169-4BB9-97D0-9B417D60889D}" type="pres">
      <dgm:prSet presAssocID="{962513B7-6E77-4E93-AFD3-EE9D7EA9AA83}" presName="childNode" presStyleLbl="node1" presStyleIdx="0" presStyleCnt="3">
        <dgm:presLayoutVars>
          <dgm:bulletEnabled val="1"/>
        </dgm:presLayoutVars>
      </dgm:prSet>
      <dgm:spPr/>
    </dgm:pt>
    <dgm:pt modelId="{C75A273B-5D4D-4B87-AA1A-1C360DE7AF5A}" type="pres">
      <dgm:prSet presAssocID="{81E97E9F-613F-43AA-82E4-EF76C30B73D9}" presName="aSpace" presStyleCnt="0"/>
      <dgm:spPr/>
    </dgm:pt>
    <dgm:pt modelId="{65B9D118-8A38-4F1D-8F3B-AAD2E501AF9D}" type="pres">
      <dgm:prSet presAssocID="{371A0327-64E0-45C1-8B82-22FF834B3ABB}" presName="compNode" presStyleCnt="0"/>
      <dgm:spPr/>
    </dgm:pt>
    <dgm:pt modelId="{C072AEE0-437D-4640-A381-17006F03CC44}" type="pres">
      <dgm:prSet presAssocID="{371A0327-64E0-45C1-8B82-22FF834B3ABB}" presName="aNode" presStyleLbl="bgShp" presStyleIdx="1" presStyleCnt="3"/>
      <dgm:spPr/>
    </dgm:pt>
    <dgm:pt modelId="{0DCB51D8-109D-49CA-AB3E-0FDB41C4EB42}" type="pres">
      <dgm:prSet presAssocID="{371A0327-64E0-45C1-8B82-22FF834B3ABB}" presName="textNode" presStyleLbl="bgShp" presStyleIdx="1" presStyleCnt="3"/>
      <dgm:spPr/>
    </dgm:pt>
    <dgm:pt modelId="{EE74E8A6-F443-4606-A5E0-0EF1192CFF41}" type="pres">
      <dgm:prSet presAssocID="{371A0327-64E0-45C1-8B82-22FF834B3ABB}" presName="compChildNode" presStyleCnt="0"/>
      <dgm:spPr/>
    </dgm:pt>
    <dgm:pt modelId="{22902CF9-407B-4B0C-8F39-7B1EBFB2EF1E}" type="pres">
      <dgm:prSet presAssocID="{371A0327-64E0-45C1-8B82-22FF834B3ABB}" presName="theInnerList" presStyleCnt="0"/>
      <dgm:spPr/>
    </dgm:pt>
    <dgm:pt modelId="{525EC991-CB25-416B-99CE-B103FAA05F00}" type="pres">
      <dgm:prSet presAssocID="{384B17E0-A67C-4908-8655-9683117220BA}" presName="childNode" presStyleLbl="node1" presStyleIdx="1" presStyleCnt="3">
        <dgm:presLayoutVars>
          <dgm:bulletEnabled val="1"/>
        </dgm:presLayoutVars>
      </dgm:prSet>
      <dgm:spPr/>
    </dgm:pt>
    <dgm:pt modelId="{744F23C0-9FCE-460E-B50A-522E02F33DBC}" type="pres">
      <dgm:prSet presAssocID="{371A0327-64E0-45C1-8B82-22FF834B3ABB}" presName="aSpace" presStyleCnt="0"/>
      <dgm:spPr/>
    </dgm:pt>
    <dgm:pt modelId="{07B172EA-1E63-4894-BCED-E4EB09548305}" type="pres">
      <dgm:prSet presAssocID="{686A6DAF-9791-4D3A-B7A7-41628C39A94B}" presName="compNode" presStyleCnt="0"/>
      <dgm:spPr/>
    </dgm:pt>
    <dgm:pt modelId="{0E0DF0DF-B7EB-4D39-81A9-E2F4D5695ACF}" type="pres">
      <dgm:prSet presAssocID="{686A6DAF-9791-4D3A-B7A7-41628C39A94B}" presName="aNode" presStyleLbl="bgShp" presStyleIdx="2" presStyleCnt="3"/>
      <dgm:spPr/>
    </dgm:pt>
    <dgm:pt modelId="{901F9AB1-BAA1-4DE1-89A0-EC3F04835886}" type="pres">
      <dgm:prSet presAssocID="{686A6DAF-9791-4D3A-B7A7-41628C39A94B}" presName="textNode" presStyleLbl="bgShp" presStyleIdx="2" presStyleCnt="3"/>
      <dgm:spPr/>
    </dgm:pt>
    <dgm:pt modelId="{43EF8226-6814-43CE-9401-F9443E5AD1C5}" type="pres">
      <dgm:prSet presAssocID="{686A6DAF-9791-4D3A-B7A7-41628C39A94B}" presName="compChildNode" presStyleCnt="0"/>
      <dgm:spPr/>
    </dgm:pt>
    <dgm:pt modelId="{9D096129-DE2D-465C-A479-AB3E5860344D}" type="pres">
      <dgm:prSet presAssocID="{686A6DAF-9791-4D3A-B7A7-41628C39A94B}" presName="theInnerList" presStyleCnt="0"/>
      <dgm:spPr/>
    </dgm:pt>
    <dgm:pt modelId="{99155155-116E-45C1-AA74-61DAEF2C6673}" type="pres">
      <dgm:prSet presAssocID="{4E5D0B89-0D06-4C2F-AA42-837236FFEF94}" presName="childNode" presStyleLbl="node1" presStyleIdx="2" presStyleCnt="3">
        <dgm:presLayoutVars>
          <dgm:bulletEnabled val="1"/>
        </dgm:presLayoutVars>
      </dgm:prSet>
      <dgm:spPr/>
    </dgm:pt>
  </dgm:ptLst>
  <dgm:cxnLst>
    <dgm:cxn modelId="{D6ABE204-66E3-44CD-BFCF-2E1A332BA24E}" srcId="{686A6DAF-9791-4D3A-B7A7-41628C39A94B}" destId="{4E5D0B89-0D06-4C2F-AA42-837236FFEF94}" srcOrd="0" destOrd="0" parTransId="{C20AD67F-208A-445A-BA4A-056122962509}" sibTransId="{CA8FFA4B-A288-42DD-9140-FC52A0832224}"/>
    <dgm:cxn modelId="{8DB37E5E-7936-407B-BC87-1B82219AA032}" type="presOf" srcId="{371A0327-64E0-45C1-8B82-22FF834B3ABB}" destId="{0DCB51D8-109D-49CA-AB3E-0FDB41C4EB42}" srcOrd="1" destOrd="0" presId="urn:microsoft.com/office/officeart/2005/8/layout/lProcess2"/>
    <dgm:cxn modelId="{A762F36A-8264-4C5F-8361-A11D94C3FFCF}" srcId="{A029E11D-F8C8-4E44-92F1-ED6226C69A89}" destId="{686A6DAF-9791-4D3A-B7A7-41628C39A94B}" srcOrd="2" destOrd="0" parTransId="{C3B29920-D267-43D4-A8C8-9AB31A1DA4E5}" sibTransId="{0369FF78-3749-4D63-ABFE-5BA2C650B92F}"/>
    <dgm:cxn modelId="{8072824E-8F0D-478E-A2B0-033DEC8235AE}" srcId="{371A0327-64E0-45C1-8B82-22FF834B3ABB}" destId="{384B17E0-A67C-4908-8655-9683117220BA}" srcOrd="0" destOrd="0" parTransId="{9829D70D-7B8B-4BA3-B673-C71075A5E142}" sibTransId="{02A306B4-7995-4BBA-9455-C8239B40A613}"/>
    <dgm:cxn modelId="{7F189276-21B4-4181-82D3-F181B4605A20}" srcId="{A029E11D-F8C8-4E44-92F1-ED6226C69A89}" destId="{371A0327-64E0-45C1-8B82-22FF834B3ABB}" srcOrd="1" destOrd="0" parTransId="{FFF896A4-1CDD-4C5E-A9A1-DF80F99F5886}" sibTransId="{994BF55B-F7BD-460A-B6F7-65F655228733}"/>
    <dgm:cxn modelId="{6D7A3B57-7CAA-40CB-BCB6-BEF7364F15BE}" type="presOf" srcId="{81E97E9F-613F-43AA-82E4-EF76C30B73D9}" destId="{A65004C1-950A-44A3-B644-5E7ED469EC99}" srcOrd="0" destOrd="0" presId="urn:microsoft.com/office/officeart/2005/8/layout/lProcess2"/>
    <dgm:cxn modelId="{9434C87F-BD89-4C8E-8ED5-CE14C849BAFB}" type="presOf" srcId="{371A0327-64E0-45C1-8B82-22FF834B3ABB}" destId="{C072AEE0-437D-4640-A381-17006F03CC44}" srcOrd="0" destOrd="0" presId="urn:microsoft.com/office/officeart/2005/8/layout/lProcess2"/>
    <dgm:cxn modelId="{A4C43E8E-BD06-4875-8E21-5CEB0CEE8E9F}" type="presOf" srcId="{4E5D0B89-0D06-4C2F-AA42-837236FFEF94}" destId="{99155155-116E-45C1-AA74-61DAEF2C6673}" srcOrd="0" destOrd="0" presId="urn:microsoft.com/office/officeart/2005/8/layout/lProcess2"/>
    <dgm:cxn modelId="{C78157A2-C70D-405E-A4B8-DF95499C9F65}" type="presOf" srcId="{962513B7-6E77-4E93-AFD3-EE9D7EA9AA83}" destId="{74CAE40A-1169-4BB9-97D0-9B417D60889D}" srcOrd="0" destOrd="0" presId="urn:microsoft.com/office/officeart/2005/8/layout/lProcess2"/>
    <dgm:cxn modelId="{F05134AF-74A6-4BB7-85C1-2D534115DE1B}" srcId="{81E97E9F-613F-43AA-82E4-EF76C30B73D9}" destId="{962513B7-6E77-4E93-AFD3-EE9D7EA9AA83}" srcOrd="0" destOrd="0" parTransId="{787C937A-0435-4F12-A0E8-F9C1B816362A}" sibTransId="{9CDC0DCE-E6CF-4167-9955-E3CF5DA266AD}"/>
    <dgm:cxn modelId="{C9E47EB6-36ED-44DB-82DB-4D97A5B857EE}" type="presOf" srcId="{686A6DAF-9791-4D3A-B7A7-41628C39A94B}" destId="{0E0DF0DF-B7EB-4D39-81A9-E2F4D5695ACF}" srcOrd="0" destOrd="0" presId="urn:microsoft.com/office/officeart/2005/8/layout/lProcess2"/>
    <dgm:cxn modelId="{3F543BC0-3526-45C8-902E-A0EEFDFB8C2E}" type="presOf" srcId="{686A6DAF-9791-4D3A-B7A7-41628C39A94B}" destId="{901F9AB1-BAA1-4DE1-89A0-EC3F04835886}" srcOrd="1" destOrd="0" presId="urn:microsoft.com/office/officeart/2005/8/layout/lProcess2"/>
    <dgm:cxn modelId="{48744CC9-3778-4C4C-8E38-4C2B243D59EA}" type="presOf" srcId="{384B17E0-A67C-4908-8655-9683117220BA}" destId="{525EC991-CB25-416B-99CE-B103FAA05F00}" srcOrd="0" destOrd="0" presId="urn:microsoft.com/office/officeart/2005/8/layout/lProcess2"/>
    <dgm:cxn modelId="{D812EEE2-A0C7-4295-B0C7-71ECCE4595E5}" type="presOf" srcId="{A029E11D-F8C8-4E44-92F1-ED6226C69A89}" destId="{4CA4BB70-E982-4833-BE91-AED6AA4197B0}" srcOrd="0" destOrd="0" presId="urn:microsoft.com/office/officeart/2005/8/layout/lProcess2"/>
    <dgm:cxn modelId="{76D0F3EB-3715-4718-AFFE-B17201D87CDB}" type="presOf" srcId="{81E97E9F-613F-43AA-82E4-EF76C30B73D9}" destId="{5216AE03-54D3-4715-A7BD-3899C13BE531}" srcOrd="1" destOrd="0" presId="urn:microsoft.com/office/officeart/2005/8/layout/lProcess2"/>
    <dgm:cxn modelId="{4525B5EE-2287-4332-8557-265A0FD360B6}" srcId="{A029E11D-F8C8-4E44-92F1-ED6226C69A89}" destId="{81E97E9F-613F-43AA-82E4-EF76C30B73D9}" srcOrd="0" destOrd="0" parTransId="{FC12D4EF-B95B-461C-AD87-9D70BAFE4F2A}" sibTransId="{2BCEC0FB-F85E-4958-8115-231936BF9AD8}"/>
    <dgm:cxn modelId="{77CA7A90-FF63-4F62-BF08-F80892BB346C}" type="presParOf" srcId="{4CA4BB70-E982-4833-BE91-AED6AA4197B0}" destId="{63E28D72-9B48-4E3F-98F7-AAAF55ABA21A}" srcOrd="0" destOrd="0" presId="urn:microsoft.com/office/officeart/2005/8/layout/lProcess2"/>
    <dgm:cxn modelId="{175DA12D-91C2-4BC9-AD33-8BC582A0457A}" type="presParOf" srcId="{63E28D72-9B48-4E3F-98F7-AAAF55ABA21A}" destId="{A65004C1-950A-44A3-B644-5E7ED469EC99}" srcOrd="0" destOrd="0" presId="urn:microsoft.com/office/officeart/2005/8/layout/lProcess2"/>
    <dgm:cxn modelId="{49DECEF1-733F-42BD-8EB5-8FF13A43C4DF}" type="presParOf" srcId="{63E28D72-9B48-4E3F-98F7-AAAF55ABA21A}" destId="{5216AE03-54D3-4715-A7BD-3899C13BE531}" srcOrd="1" destOrd="0" presId="urn:microsoft.com/office/officeart/2005/8/layout/lProcess2"/>
    <dgm:cxn modelId="{E8EF3F13-AC86-4327-A8A7-9110E8EC76E8}" type="presParOf" srcId="{63E28D72-9B48-4E3F-98F7-AAAF55ABA21A}" destId="{E3BE9CEC-9C29-4C14-82E7-F8CFF8569EBD}" srcOrd="2" destOrd="0" presId="urn:microsoft.com/office/officeart/2005/8/layout/lProcess2"/>
    <dgm:cxn modelId="{B448C0BF-47C9-4112-B187-3ED84C0D4B0E}" type="presParOf" srcId="{E3BE9CEC-9C29-4C14-82E7-F8CFF8569EBD}" destId="{D32BB466-6992-4D0E-A71C-00A68D67170C}" srcOrd="0" destOrd="0" presId="urn:microsoft.com/office/officeart/2005/8/layout/lProcess2"/>
    <dgm:cxn modelId="{D204C255-6DC7-4498-83F4-C440565BD04D}" type="presParOf" srcId="{D32BB466-6992-4D0E-A71C-00A68D67170C}" destId="{74CAE40A-1169-4BB9-97D0-9B417D60889D}" srcOrd="0" destOrd="0" presId="urn:microsoft.com/office/officeart/2005/8/layout/lProcess2"/>
    <dgm:cxn modelId="{5278E818-D98E-4443-9FA8-C0729AB816B3}" type="presParOf" srcId="{4CA4BB70-E982-4833-BE91-AED6AA4197B0}" destId="{C75A273B-5D4D-4B87-AA1A-1C360DE7AF5A}" srcOrd="1" destOrd="0" presId="urn:microsoft.com/office/officeart/2005/8/layout/lProcess2"/>
    <dgm:cxn modelId="{C5C48452-58C3-43F2-BF54-D618CC1CC7B6}" type="presParOf" srcId="{4CA4BB70-E982-4833-BE91-AED6AA4197B0}" destId="{65B9D118-8A38-4F1D-8F3B-AAD2E501AF9D}" srcOrd="2" destOrd="0" presId="urn:microsoft.com/office/officeart/2005/8/layout/lProcess2"/>
    <dgm:cxn modelId="{FBC5802B-C2B4-4D65-AA2B-A3C7E2831936}" type="presParOf" srcId="{65B9D118-8A38-4F1D-8F3B-AAD2E501AF9D}" destId="{C072AEE0-437D-4640-A381-17006F03CC44}" srcOrd="0" destOrd="0" presId="urn:microsoft.com/office/officeart/2005/8/layout/lProcess2"/>
    <dgm:cxn modelId="{84859578-8DEA-4636-8802-BF1078D429FA}" type="presParOf" srcId="{65B9D118-8A38-4F1D-8F3B-AAD2E501AF9D}" destId="{0DCB51D8-109D-49CA-AB3E-0FDB41C4EB42}" srcOrd="1" destOrd="0" presId="urn:microsoft.com/office/officeart/2005/8/layout/lProcess2"/>
    <dgm:cxn modelId="{5F454FEB-C180-42B8-93C2-9AC996BE0C2C}" type="presParOf" srcId="{65B9D118-8A38-4F1D-8F3B-AAD2E501AF9D}" destId="{EE74E8A6-F443-4606-A5E0-0EF1192CFF41}" srcOrd="2" destOrd="0" presId="urn:microsoft.com/office/officeart/2005/8/layout/lProcess2"/>
    <dgm:cxn modelId="{73BC5794-DCC8-49A5-9A5A-379BFE696F05}" type="presParOf" srcId="{EE74E8A6-F443-4606-A5E0-0EF1192CFF41}" destId="{22902CF9-407B-4B0C-8F39-7B1EBFB2EF1E}" srcOrd="0" destOrd="0" presId="urn:microsoft.com/office/officeart/2005/8/layout/lProcess2"/>
    <dgm:cxn modelId="{A6E67D04-9A27-4464-B0C9-29902156952A}" type="presParOf" srcId="{22902CF9-407B-4B0C-8F39-7B1EBFB2EF1E}" destId="{525EC991-CB25-416B-99CE-B103FAA05F00}" srcOrd="0" destOrd="0" presId="urn:microsoft.com/office/officeart/2005/8/layout/lProcess2"/>
    <dgm:cxn modelId="{F730E94E-68BC-473B-8D72-0BE7E4B2DEC1}" type="presParOf" srcId="{4CA4BB70-E982-4833-BE91-AED6AA4197B0}" destId="{744F23C0-9FCE-460E-B50A-522E02F33DBC}" srcOrd="3" destOrd="0" presId="urn:microsoft.com/office/officeart/2005/8/layout/lProcess2"/>
    <dgm:cxn modelId="{A4ACE5A6-D448-49A3-8709-82E43AD36320}" type="presParOf" srcId="{4CA4BB70-E982-4833-BE91-AED6AA4197B0}" destId="{07B172EA-1E63-4894-BCED-E4EB09548305}" srcOrd="4" destOrd="0" presId="urn:microsoft.com/office/officeart/2005/8/layout/lProcess2"/>
    <dgm:cxn modelId="{AA944C34-DB4A-4AE7-B0DD-C4CA460787FC}" type="presParOf" srcId="{07B172EA-1E63-4894-BCED-E4EB09548305}" destId="{0E0DF0DF-B7EB-4D39-81A9-E2F4D5695ACF}" srcOrd="0" destOrd="0" presId="urn:microsoft.com/office/officeart/2005/8/layout/lProcess2"/>
    <dgm:cxn modelId="{0642EE72-9A23-4DD2-BBF3-50C68B9268FF}" type="presParOf" srcId="{07B172EA-1E63-4894-BCED-E4EB09548305}" destId="{901F9AB1-BAA1-4DE1-89A0-EC3F04835886}" srcOrd="1" destOrd="0" presId="urn:microsoft.com/office/officeart/2005/8/layout/lProcess2"/>
    <dgm:cxn modelId="{DF962C17-2881-4E28-A505-155AD10F3F58}" type="presParOf" srcId="{07B172EA-1E63-4894-BCED-E4EB09548305}" destId="{43EF8226-6814-43CE-9401-F9443E5AD1C5}" srcOrd="2" destOrd="0" presId="urn:microsoft.com/office/officeart/2005/8/layout/lProcess2"/>
    <dgm:cxn modelId="{7113A48A-4664-48DD-9AA7-1CFB3DF6B95A}" type="presParOf" srcId="{43EF8226-6814-43CE-9401-F9443E5AD1C5}" destId="{9D096129-DE2D-465C-A479-AB3E5860344D}" srcOrd="0" destOrd="0" presId="urn:microsoft.com/office/officeart/2005/8/layout/lProcess2"/>
    <dgm:cxn modelId="{AF7C5EA2-6670-4EBD-B682-CC3085260B15}" type="presParOf" srcId="{9D096129-DE2D-465C-A479-AB3E5860344D}" destId="{99155155-116E-45C1-AA74-61DAEF2C6673}" srcOrd="0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EC2A29C-9DE3-4BB0-95EB-24BE98A1DB4D}" type="doc">
      <dgm:prSet loTypeId="urn:microsoft.com/office/officeart/2005/8/layout/default" loCatId="list" qsTypeId="urn:microsoft.com/office/officeart/2005/8/quickstyle/simple2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66DBCBD9-E58C-4E22-9BFF-058AB8D14A62}">
      <dgm:prSet phldrT="[Text]"/>
      <dgm:spPr/>
      <dgm:t>
        <a:bodyPr/>
        <a:lstStyle/>
        <a:p>
          <a:r>
            <a:rPr lang="en-US" dirty="0"/>
            <a:t>The joint probability of the events (B, E, A, J, and M) is Pr(B, E, A, J, M)</a:t>
          </a:r>
        </a:p>
      </dgm:t>
    </dgm:pt>
    <dgm:pt modelId="{CE63059D-5C3F-4E95-A1CD-7396A4100DCC}" type="parTrans" cxnId="{F39F5BE3-449D-45B1-A757-8D9985A1812E}">
      <dgm:prSet/>
      <dgm:spPr/>
      <dgm:t>
        <a:bodyPr/>
        <a:lstStyle/>
        <a:p>
          <a:endParaRPr lang="en-US"/>
        </a:p>
      </dgm:t>
    </dgm:pt>
    <dgm:pt modelId="{765A009B-4C04-40BA-A5BE-E909BC75B24F}" type="sibTrans" cxnId="{F39F5BE3-449D-45B1-A757-8D9985A1812E}">
      <dgm:prSet/>
      <dgm:spPr/>
      <dgm:t>
        <a:bodyPr/>
        <a:lstStyle/>
        <a:p>
          <a:endParaRPr lang="en-US"/>
        </a:p>
      </dgm:t>
    </dgm:pt>
    <dgm:pt modelId="{B8A98A52-6C42-4883-BEA4-4875D7DBAFEF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/>
            <a:t>The Bayes’ Theorem:</a:t>
          </a:r>
          <a:br>
            <a:rPr lang="en-US" dirty="0"/>
          </a:br>
          <a:r>
            <a:rPr lang="en-US" dirty="0"/>
            <a:t>Pr(B, E, A, J, M)</a:t>
          </a:r>
          <a:br>
            <a:rPr lang="en-US" dirty="0"/>
          </a:br>
          <a:r>
            <a:rPr lang="en-US" dirty="0"/>
            <a:t> = Pr(J, M|B, E, A) * Pr(B, E, A)</a:t>
          </a:r>
        </a:p>
      </dgm:t>
    </dgm:pt>
    <dgm:pt modelId="{96DC71F3-B858-4738-83D1-7224A86E6F68}" type="parTrans" cxnId="{2109292F-C6EC-490C-BC45-66EB24BB33F5}">
      <dgm:prSet/>
      <dgm:spPr/>
      <dgm:t>
        <a:bodyPr/>
        <a:lstStyle/>
        <a:p>
          <a:endParaRPr lang="en-US"/>
        </a:p>
      </dgm:t>
    </dgm:pt>
    <dgm:pt modelId="{7AB201F7-3139-473F-8198-31B12EBFF741}" type="sibTrans" cxnId="{2109292F-C6EC-490C-BC45-66EB24BB33F5}">
      <dgm:prSet/>
      <dgm:spPr/>
      <dgm:t>
        <a:bodyPr/>
        <a:lstStyle/>
        <a:p>
          <a:endParaRPr lang="en-US"/>
        </a:p>
      </dgm:t>
    </dgm:pt>
    <dgm:pt modelId="{202A72D6-EAAE-4AB0-8DBB-73B393AC34DB}">
      <dgm:prSet phldrT="[Text]"/>
      <dgm:spPr>
        <a:solidFill>
          <a:schemeClr val="accent1">
            <a:lumMod val="50000"/>
          </a:schemeClr>
        </a:solidFill>
      </dgm:spPr>
      <dgm:t>
        <a:bodyPr/>
        <a:lstStyle/>
        <a:p>
          <a:r>
            <a:rPr lang="en-US" dirty="0"/>
            <a:t>Since Mary and John are assumed independent:</a:t>
          </a:r>
          <a:br>
            <a:rPr lang="en-US" dirty="0"/>
          </a:br>
          <a:r>
            <a:rPr lang="en-US" dirty="0"/>
            <a:t>Pr(J, M|B, E, A)</a:t>
          </a:r>
          <a:br>
            <a:rPr lang="en-US" dirty="0"/>
          </a:br>
          <a:r>
            <a:rPr lang="en-US" dirty="0"/>
            <a:t>= Pr(J|B, E, A) × Pr(M|B, E, A)</a:t>
          </a:r>
        </a:p>
      </dgm:t>
    </dgm:pt>
    <dgm:pt modelId="{882C2DDD-DB07-434C-A80E-2E5E15924869}" type="parTrans" cxnId="{582CF6A2-112C-44B5-9671-45709CA2BCCE}">
      <dgm:prSet/>
      <dgm:spPr/>
      <dgm:t>
        <a:bodyPr/>
        <a:lstStyle/>
        <a:p>
          <a:endParaRPr lang="en-US"/>
        </a:p>
      </dgm:t>
    </dgm:pt>
    <dgm:pt modelId="{F31FB07A-3344-46E4-A307-D678FD3792A6}" type="sibTrans" cxnId="{582CF6A2-112C-44B5-9671-45709CA2BCCE}">
      <dgm:prSet/>
      <dgm:spPr/>
      <dgm:t>
        <a:bodyPr/>
        <a:lstStyle/>
        <a:p>
          <a:endParaRPr lang="en-US"/>
        </a:p>
      </dgm:t>
    </dgm:pt>
    <dgm:pt modelId="{D8D73243-DE5E-4E11-97E9-E6E2BC34D98E}">
      <dgm:prSet phldrT="[Text]"/>
      <dgm:spPr>
        <a:solidFill>
          <a:srgbClr val="002060"/>
        </a:solidFill>
      </dgm:spPr>
      <dgm:t>
        <a:bodyPr/>
        <a:lstStyle/>
        <a:p>
          <a:r>
            <a:rPr lang="en-US" dirty="0"/>
            <a:t>Bayesian Network:</a:t>
          </a:r>
          <a:br>
            <a:rPr lang="en-US" dirty="0"/>
          </a:br>
          <a:r>
            <a:rPr lang="en-US" dirty="0"/>
            <a:t>Pr(J|B, E, A) = Pr(J|A)</a:t>
          </a:r>
          <a:br>
            <a:rPr lang="en-US" dirty="0"/>
          </a:br>
          <a:r>
            <a:rPr lang="en-US" dirty="0"/>
            <a:t>Pr(M|B, E, A) = Pr(M|A)</a:t>
          </a:r>
        </a:p>
      </dgm:t>
    </dgm:pt>
    <dgm:pt modelId="{05577D64-F682-4A07-9859-85FD2F02637B}" type="parTrans" cxnId="{FB6D9742-546A-4D13-A3A6-FB8583E16FA1}">
      <dgm:prSet/>
      <dgm:spPr/>
      <dgm:t>
        <a:bodyPr/>
        <a:lstStyle/>
        <a:p>
          <a:endParaRPr lang="en-US"/>
        </a:p>
      </dgm:t>
    </dgm:pt>
    <dgm:pt modelId="{01D6CCF8-CE7E-4A2D-8857-3D55C2744D82}" type="sibTrans" cxnId="{FB6D9742-546A-4D13-A3A6-FB8583E16FA1}">
      <dgm:prSet/>
      <dgm:spPr/>
      <dgm:t>
        <a:bodyPr/>
        <a:lstStyle/>
        <a:p>
          <a:endParaRPr lang="en-US"/>
        </a:p>
      </dgm:t>
    </dgm:pt>
    <dgm:pt modelId="{E3993840-5743-4918-943C-8A478D1A52CE}" type="pres">
      <dgm:prSet presAssocID="{FEC2A29C-9DE3-4BB0-95EB-24BE98A1DB4D}" presName="diagram" presStyleCnt="0">
        <dgm:presLayoutVars>
          <dgm:dir/>
          <dgm:resizeHandles val="exact"/>
        </dgm:presLayoutVars>
      </dgm:prSet>
      <dgm:spPr/>
    </dgm:pt>
    <dgm:pt modelId="{B7EC17A6-17B2-4EE9-844A-D630423DC3C3}" type="pres">
      <dgm:prSet presAssocID="{66DBCBD9-E58C-4E22-9BFF-058AB8D14A62}" presName="node" presStyleLbl="node1" presStyleIdx="0" presStyleCnt="4" custScaleX="156932">
        <dgm:presLayoutVars>
          <dgm:bulletEnabled val="1"/>
        </dgm:presLayoutVars>
      </dgm:prSet>
      <dgm:spPr/>
    </dgm:pt>
    <dgm:pt modelId="{BBABBC6F-BE39-4D3E-832A-112667DB0F60}" type="pres">
      <dgm:prSet presAssocID="{765A009B-4C04-40BA-A5BE-E909BC75B24F}" presName="sibTrans" presStyleCnt="0"/>
      <dgm:spPr/>
    </dgm:pt>
    <dgm:pt modelId="{E8C53161-58F3-4093-B946-4B48CEDC4543}" type="pres">
      <dgm:prSet presAssocID="{B8A98A52-6C42-4883-BEA4-4875D7DBAFEF}" presName="node" presStyleLbl="node1" presStyleIdx="1" presStyleCnt="4" custScaleX="151080">
        <dgm:presLayoutVars>
          <dgm:bulletEnabled val="1"/>
        </dgm:presLayoutVars>
      </dgm:prSet>
      <dgm:spPr/>
    </dgm:pt>
    <dgm:pt modelId="{5BE85DDA-DEE6-45C2-BCBF-8B5A99B99E3A}" type="pres">
      <dgm:prSet presAssocID="{7AB201F7-3139-473F-8198-31B12EBFF741}" presName="sibTrans" presStyleCnt="0"/>
      <dgm:spPr/>
    </dgm:pt>
    <dgm:pt modelId="{EC76990B-9760-4792-B159-B4642C64156D}" type="pres">
      <dgm:prSet presAssocID="{202A72D6-EAAE-4AB0-8DBB-73B393AC34DB}" presName="node" presStyleLbl="node1" presStyleIdx="2" presStyleCnt="4" custScaleX="157498">
        <dgm:presLayoutVars>
          <dgm:bulletEnabled val="1"/>
        </dgm:presLayoutVars>
      </dgm:prSet>
      <dgm:spPr/>
    </dgm:pt>
    <dgm:pt modelId="{BA29F352-4CDE-4B0D-84F8-B70F25A8EDE0}" type="pres">
      <dgm:prSet presAssocID="{F31FB07A-3344-46E4-A307-D678FD3792A6}" presName="sibTrans" presStyleCnt="0"/>
      <dgm:spPr/>
    </dgm:pt>
    <dgm:pt modelId="{8A2A7F0B-5A8F-4076-9167-1760BC1BC7E4}" type="pres">
      <dgm:prSet presAssocID="{D8D73243-DE5E-4E11-97E9-E6E2BC34D98E}" presName="node" presStyleLbl="node1" presStyleIdx="3" presStyleCnt="4" custScaleX="150514" custLinFactNeighborX="28031" custLinFactNeighborY="-1126">
        <dgm:presLayoutVars>
          <dgm:bulletEnabled val="1"/>
        </dgm:presLayoutVars>
      </dgm:prSet>
      <dgm:spPr/>
    </dgm:pt>
  </dgm:ptLst>
  <dgm:cxnLst>
    <dgm:cxn modelId="{542AB60F-B5B8-4CBA-8A02-BF7A8DDA66BC}" type="presOf" srcId="{202A72D6-EAAE-4AB0-8DBB-73B393AC34DB}" destId="{EC76990B-9760-4792-B159-B4642C64156D}" srcOrd="0" destOrd="0" presId="urn:microsoft.com/office/officeart/2005/8/layout/default"/>
    <dgm:cxn modelId="{C198B42E-CD29-488F-8D92-66B4EFDCAD72}" type="presOf" srcId="{66DBCBD9-E58C-4E22-9BFF-058AB8D14A62}" destId="{B7EC17A6-17B2-4EE9-844A-D630423DC3C3}" srcOrd="0" destOrd="0" presId="urn:microsoft.com/office/officeart/2005/8/layout/default"/>
    <dgm:cxn modelId="{2109292F-C6EC-490C-BC45-66EB24BB33F5}" srcId="{FEC2A29C-9DE3-4BB0-95EB-24BE98A1DB4D}" destId="{B8A98A52-6C42-4883-BEA4-4875D7DBAFEF}" srcOrd="1" destOrd="0" parTransId="{96DC71F3-B858-4738-83D1-7224A86E6F68}" sibTransId="{7AB201F7-3139-473F-8198-31B12EBFF741}"/>
    <dgm:cxn modelId="{FB6D9742-546A-4D13-A3A6-FB8583E16FA1}" srcId="{FEC2A29C-9DE3-4BB0-95EB-24BE98A1DB4D}" destId="{D8D73243-DE5E-4E11-97E9-E6E2BC34D98E}" srcOrd="3" destOrd="0" parTransId="{05577D64-F682-4A07-9859-85FD2F02637B}" sibTransId="{01D6CCF8-CE7E-4A2D-8857-3D55C2744D82}"/>
    <dgm:cxn modelId="{5D455844-6CB5-4C20-98A7-A0B9091B5CF0}" type="presOf" srcId="{FEC2A29C-9DE3-4BB0-95EB-24BE98A1DB4D}" destId="{E3993840-5743-4918-943C-8A478D1A52CE}" srcOrd="0" destOrd="0" presId="urn:microsoft.com/office/officeart/2005/8/layout/default"/>
    <dgm:cxn modelId="{DEB22A80-A41E-440E-8B5E-7028EBC6CDFE}" type="presOf" srcId="{B8A98A52-6C42-4883-BEA4-4875D7DBAFEF}" destId="{E8C53161-58F3-4093-B946-4B48CEDC4543}" srcOrd="0" destOrd="0" presId="urn:microsoft.com/office/officeart/2005/8/layout/default"/>
    <dgm:cxn modelId="{6C6E7387-0449-4433-B1F4-B848701BA93A}" type="presOf" srcId="{D8D73243-DE5E-4E11-97E9-E6E2BC34D98E}" destId="{8A2A7F0B-5A8F-4076-9167-1760BC1BC7E4}" srcOrd="0" destOrd="0" presId="urn:microsoft.com/office/officeart/2005/8/layout/default"/>
    <dgm:cxn modelId="{582CF6A2-112C-44B5-9671-45709CA2BCCE}" srcId="{FEC2A29C-9DE3-4BB0-95EB-24BE98A1DB4D}" destId="{202A72D6-EAAE-4AB0-8DBB-73B393AC34DB}" srcOrd="2" destOrd="0" parTransId="{882C2DDD-DB07-434C-A80E-2E5E15924869}" sibTransId="{F31FB07A-3344-46E4-A307-D678FD3792A6}"/>
    <dgm:cxn modelId="{F39F5BE3-449D-45B1-A757-8D9985A1812E}" srcId="{FEC2A29C-9DE3-4BB0-95EB-24BE98A1DB4D}" destId="{66DBCBD9-E58C-4E22-9BFF-058AB8D14A62}" srcOrd="0" destOrd="0" parTransId="{CE63059D-5C3F-4E95-A1CD-7396A4100DCC}" sibTransId="{765A009B-4C04-40BA-A5BE-E909BC75B24F}"/>
    <dgm:cxn modelId="{3C7DE3EA-47B3-467D-8A40-567DEE9A0029}" type="presParOf" srcId="{E3993840-5743-4918-943C-8A478D1A52CE}" destId="{B7EC17A6-17B2-4EE9-844A-D630423DC3C3}" srcOrd="0" destOrd="0" presId="urn:microsoft.com/office/officeart/2005/8/layout/default"/>
    <dgm:cxn modelId="{49A1B24E-A158-4C05-9A55-4A1AC8DA5D21}" type="presParOf" srcId="{E3993840-5743-4918-943C-8A478D1A52CE}" destId="{BBABBC6F-BE39-4D3E-832A-112667DB0F60}" srcOrd="1" destOrd="0" presId="urn:microsoft.com/office/officeart/2005/8/layout/default"/>
    <dgm:cxn modelId="{BEB4E251-663A-40CF-9504-66316D3061E3}" type="presParOf" srcId="{E3993840-5743-4918-943C-8A478D1A52CE}" destId="{E8C53161-58F3-4093-B946-4B48CEDC4543}" srcOrd="2" destOrd="0" presId="urn:microsoft.com/office/officeart/2005/8/layout/default"/>
    <dgm:cxn modelId="{B4511BD9-361F-4F4D-88C0-D5B1D8922131}" type="presParOf" srcId="{E3993840-5743-4918-943C-8A478D1A52CE}" destId="{5BE85DDA-DEE6-45C2-BCBF-8B5A99B99E3A}" srcOrd="3" destOrd="0" presId="urn:microsoft.com/office/officeart/2005/8/layout/default"/>
    <dgm:cxn modelId="{0D8FE35F-A6A4-4F25-BFB0-0E8673D35CED}" type="presParOf" srcId="{E3993840-5743-4918-943C-8A478D1A52CE}" destId="{EC76990B-9760-4792-B159-B4642C64156D}" srcOrd="4" destOrd="0" presId="urn:microsoft.com/office/officeart/2005/8/layout/default"/>
    <dgm:cxn modelId="{B44A585D-E874-4D89-828F-EA37946A4A86}" type="presParOf" srcId="{E3993840-5743-4918-943C-8A478D1A52CE}" destId="{BA29F352-4CDE-4B0D-84F8-B70F25A8EDE0}" srcOrd="5" destOrd="0" presId="urn:microsoft.com/office/officeart/2005/8/layout/default"/>
    <dgm:cxn modelId="{BB47EBB9-00CB-40D7-9F4B-D2E900E21F05}" type="presParOf" srcId="{E3993840-5743-4918-943C-8A478D1A52CE}" destId="{8A2A7F0B-5A8F-4076-9167-1760BC1BC7E4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EC2A29C-9DE3-4BB0-95EB-24BE98A1DB4D}" type="doc">
      <dgm:prSet loTypeId="urn:microsoft.com/office/officeart/2005/8/layout/default" loCatId="list" qsTypeId="urn:microsoft.com/office/officeart/2005/8/quickstyle/simple2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66DBCBD9-E58C-4E22-9BFF-058AB8D14A62}">
      <dgm:prSet phldrT="[Text]"/>
      <dgm:spPr/>
      <dgm:t>
        <a:bodyPr/>
        <a:lstStyle/>
        <a:p>
          <a:r>
            <a:rPr lang="en-US" dirty="0"/>
            <a:t>Bayes’ Theorem:</a:t>
          </a:r>
          <a:br>
            <a:rPr lang="en-US" dirty="0"/>
          </a:br>
          <a:r>
            <a:rPr lang="en-US" dirty="0"/>
            <a:t>Pr(B, E, A)</a:t>
          </a:r>
          <a:br>
            <a:rPr lang="en-US" dirty="0"/>
          </a:br>
          <a:r>
            <a:rPr lang="en-US" dirty="0"/>
            <a:t>= Pr(A|B, E) * Pr(B, E)</a:t>
          </a:r>
        </a:p>
      </dgm:t>
    </dgm:pt>
    <dgm:pt modelId="{CE63059D-5C3F-4E95-A1CD-7396A4100DCC}" type="parTrans" cxnId="{F39F5BE3-449D-45B1-A757-8D9985A1812E}">
      <dgm:prSet/>
      <dgm:spPr/>
      <dgm:t>
        <a:bodyPr/>
        <a:lstStyle/>
        <a:p>
          <a:endParaRPr lang="en-US"/>
        </a:p>
      </dgm:t>
    </dgm:pt>
    <dgm:pt modelId="{765A009B-4C04-40BA-A5BE-E909BC75B24F}" type="sibTrans" cxnId="{F39F5BE3-449D-45B1-A757-8D9985A1812E}">
      <dgm:prSet/>
      <dgm:spPr/>
      <dgm:t>
        <a:bodyPr/>
        <a:lstStyle/>
        <a:p>
          <a:endParaRPr lang="en-US"/>
        </a:p>
      </dgm:t>
    </dgm:pt>
    <dgm:pt modelId="{B8A98A52-6C42-4883-BEA4-4875D7DBAFEF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/>
            <a:t>Burglary and Earthquake are assumed independent:</a:t>
          </a:r>
          <a:br>
            <a:rPr lang="en-US" dirty="0"/>
          </a:br>
          <a:r>
            <a:rPr lang="en-US" dirty="0"/>
            <a:t>Pr(B, E) = Pr(B) * Pr(E).</a:t>
          </a:r>
        </a:p>
      </dgm:t>
    </dgm:pt>
    <dgm:pt modelId="{96DC71F3-B858-4738-83D1-7224A86E6F68}" type="parTrans" cxnId="{2109292F-C6EC-490C-BC45-66EB24BB33F5}">
      <dgm:prSet/>
      <dgm:spPr/>
      <dgm:t>
        <a:bodyPr/>
        <a:lstStyle/>
        <a:p>
          <a:endParaRPr lang="en-US"/>
        </a:p>
      </dgm:t>
    </dgm:pt>
    <dgm:pt modelId="{7AB201F7-3139-473F-8198-31B12EBFF741}" type="sibTrans" cxnId="{2109292F-C6EC-490C-BC45-66EB24BB33F5}">
      <dgm:prSet/>
      <dgm:spPr/>
      <dgm:t>
        <a:bodyPr/>
        <a:lstStyle/>
        <a:p>
          <a:endParaRPr lang="en-US"/>
        </a:p>
      </dgm:t>
    </dgm:pt>
    <dgm:pt modelId="{D8D73243-DE5E-4E11-97E9-E6E2BC34D98E}">
      <dgm:prSet phldrT="[Text]"/>
      <dgm:spPr>
        <a:solidFill>
          <a:srgbClr val="002060"/>
        </a:solidFill>
      </dgm:spPr>
      <dgm:t>
        <a:bodyPr/>
        <a:lstStyle/>
        <a:p>
          <a:r>
            <a:rPr lang="en-US" dirty="0"/>
            <a:t>Finally, Pr(B, E, A, J, M) = </a:t>
          </a:r>
          <a:r>
            <a:rPr lang="en-US" dirty="0">
              <a:solidFill>
                <a:srgbClr val="FFFF00"/>
              </a:solidFill>
            </a:rPr>
            <a:t>Pr(J, M|B, E, A)</a:t>
          </a:r>
          <a:r>
            <a:rPr lang="en-US" dirty="0"/>
            <a:t> × </a:t>
          </a:r>
          <a:r>
            <a:rPr lang="en-US" dirty="0">
              <a:solidFill>
                <a:srgbClr val="66FF33"/>
              </a:solidFill>
            </a:rPr>
            <a:t>Pr(B, E, A)</a:t>
          </a:r>
          <a:br>
            <a:rPr lang="en-US" dirty="0"/>
          </a:br>
          <a:r>
            <a:rPr lang="en-US" dirty="0"/>
            <a:t>= </a:t>
          </a:r>
          <a:r>
            <a:rPr lang="en-US" dirty="0">
              <a:solidFill>
                <a:srgbClr val="FFFF00"/>
              </a:solidFill>
            </a:rPr>
            <a:t>Pr(J|B, E, A) × Pr(M|B, E, A)</a:t>
          </a:r>
          <a:r>
            <a:rPr lang="en-US" dirty="0"/>
            <a:t> × </a:t>
          </a:r>
          <a:r>
            <a:rPr lang="en-US" dirty="0">
              <a:solidFill>
                <a:srgbClr val="66FF33"/>
              </a:solidFill>
            </a:rPr>
            <a:t>Pr(B, E, A)</a:t>
          </a:r>
          <a:br>
            <a:rPr lang="en-US" dirty="0"/>
          </a:br>
          <a:r>
            <a:rPr lang="en-US" dirty="0"/>
            <a:t>= </a:t>
          </a:r>
          <a:r>
            <a:rPr lang="en-US" dirty="0">
              <a:solidFill>
                <a:srgbClr val="FFFF00"/>
              </a:solidFill>
            </a:rPr>
            <a:t>Pr(J|A) × Pr(M|A)</a:t>
          </a:r>
          <a:r>
            <a:rPr lang="en-US" dirty="0"/>
            <a:t> × </a:t>
          </a:r>
          <a:r>
            <a:rPr lang="en-US" dirty="0">
              <a:solidFill>
                <a:srgbClr val="66FF33"/>
              </a:solidFill>
            </a:rPr>
            <a:t>Pr(A|B, E) × Pr(B) × Pr(E)</a:t>
          </a:r>
          <a:endParaRPr lang="en-US" dirty="0"/>
        </a:p>
      </dgm:t>
    </dgm:pt>
    <dgm:pt modelId="{05577D64-F682-4A07-9859-85FD2F02637B}" type="parTrans" cxnId="{FB6D9742-546A-4D13-A3A6-FB8583E16FA1}">
      <dgm:prSet/>
      <dgm:spPr/>
      <dgm:t>
        <a:bodyPr/>
        <a:lstStyle/>
        <a:p>
          <a:endParaRPr lang="en-US"/>
        </a:p>
      </dgm:t>
    </dgm:pt>
    <dgm:pt modelId="{01D6CCF8-CE7E-4A2D-8857-3D55C2744D82}" type="sibTrans" cxnId="{FB6D9742-546A-4D13-A3A6-FB8583E16FA1}">
      <dgm:prSet/>
      <dgm:spPr/>
      <dgm:t>
        <a:bodyPr/>
        <a:lstStyle/>
        <a:p>
          <a:endParaRPr lang="en-US"/>
        </a:p>
      </dgm:t>
    </dgm:pt>
    <dgm:pt modelId="{E3993840-5743-4918-943C-8A478D1A52CE}" type="pres">
      <dgm:prSet presAssocID="{FEC2A29C-9DE3-4BB0-95EB-24BE98A1DB4D}" presName="diagram" presStyleCnt="0">
        <dgm:presLayoutVars>
          <dgm:dir/>
          <dgm:resizeHandles val="exact"/>
        </dgm:presLayoutVars>
      </dgm:prSet>
      <dgm:spPr/>
    </dgm:pt>
    <dgm:pt modelId="{B7EC17A6-17B2-4EE9-844A-D630423DC3C3}" type="pres">
      <dgm:prSet presAssocID="{66DBCBD9-E58C-4E22-9BFF-058AB8D14A62}" presName="node" presStyleLbl="node1" presStyleIdx="0" presStyleCnt="3" custScaleX="156932">
        <dgm:presLayoutVars>
          <dgm:bulletEnabled val="1"/>
        </dgm:presLayoutVars>
      </dgm:prSet>
      <dgm:spPr/>
    </dgm:pt>
    <dgm:pt modelId="{BBABBC6F-BE39-4D3E-832A-112667DB0F60}" type="pres">
      <dgm:prSet presAssocID="{765A009B-4C04-40BA-A5BE-E909BC75B24F}" presName="sibTrans" presStyleCnt="0"/>
      <dgm:spPr/>
    </dgm:pt>
    <dgm:pt modelId="{E8C53161-58F3-4093-B946-4B48CEDC4543}" type="pres">
      <dgm:prSet presAssocID="{B8A98A52-6C42-4883-BEA4-4875D7DBAFEF}" presName="node" presStyleLbl="node1" presStyleIdx="1" presStyleCnt="3" custScaleX="151080">
        <dgm:presLayoutVars>
          <dgm:bulletEnabled val="1"/>
        </dgm:presLayoutVars>
      </dgm:prSet>
      <dgm:spPr/>
    </dgm:pt>
    <dgm:pt modelId="{5BE85DDA-DEE6-45C2-BCBF-8B5A99B99E3A}" type="pres">
      <dgm:prSet presAssocID="{7AB201F7-3139-473F-8198-31B12EBFF741}" presName="sibTrans" presStyleCnt="0"/>
      <dgm:spPr/>
    </dgm:pt>
    <dgm:pt modelId="{8A2A7F0B-5A8F-4076-9167-1760BC1BC7E4}" type="pres">
      <dgm:prSet presAssocID="{D8D73243-DE5E-4E11-97E9-E6E2BC34D98E}" presName="node" presStyleLbl="node1" presStyleIdx="2" presStyleCnt="3" custScaleX="318012" custLinFactNeighborX="28031" custLinFactNeighborY="-1126">
        <dgm:presLayoutVars>
          <dgm:bulletEnabled val="1"/>
        </dgm:presLayoutVars>
      </dgm:prSet>
      <dgm:spPr/>
    </dgm:pt>
  </dgm:ptLst>
  <dgm:cxnLst>
    <dgm:cxn modelId="{C198B42E-CD29-488F-8D92-66B4EFDCAD72}" type="presOf" srcId="{66DBCBD9-E58C-4E22-9BFF-058AB8D14A62}" destId="{B7EC17A6-17B2-4EE9-844A-D630423DC3C3}" srcOrd="0" destOrd="0" presId="urn:microsoft.com/office/officeart/2005/8/layout/default"/>
    <dgm:cxn modelId="{2109292F-C6EC-490C-BC45-66EB24BB33F5}" srcId="{FEC2A29C-9DE3-4BB0-95EB-24BE98A1DB4D}" destId="{B8A98A52-6C42-4883-BEA4-4875D7DBAFEF}" srcOrd="1" destOrd="0" parTransId="{96DC71F3-B858-4738-83D1-7224A86E6F68}" sibTransId="{7AB201F7-3139-473F-8198-31B12EBFF741}"/>
    <dgm:cxn modelId="{FB6D9742-546A-4D13-A3A6-FB8583E16FA1}" srcId="{FEC2A29C-9DE3-4BB0-95EB-24BE98A1DB4D}" destId="{D8D73243-DE5E-4E11-97E9-E6E2BC34D98E}" srcOrd="2" destOrd="0" parTransId="{05577D64-F682-4A07-9859-85FD2F02637B}" sibTransId="{01D6CCF8-CE7E-4A2D-8857-3D55C2744D82}"/>
    <dgm:cxn modelId="{5D455844-6CB5-4C20-98A7-A0B9091B5CF0}" type="presOf" srcId="{FEC2A29C-9DE3-4BB0-95EB-24BE98A1DB4D}" destId="{E3993840-5743-4918-943C-8A478D1A52CE}" srcOrd="0" destOrd="0" presId="urn:microsoft.com/office/officeart/2005/8/layout/default"/>
    <dgm:cxn modelId="{DEB22A80-A41E-440E-8B5E-7028EBC6CDFE}" type="presOf" srcId="{B8A98A52-6C42-4883-BEA4-4875D7DBAFEF}" destId="{E8C53161-58F3-4093-B946-4B48CEDC4543}" srcOrd="0" destOrd="0" presId="urn:microsoft.com/office/officeart/2005/8/layout/default"/>
    <dgm:cxn modelId="{6C6E7387-0449-4433-B1F4-B848701BA93A}" type="presOf" srcId="{D8D73243-DE5E-4E11-97E9-E6E2BC34D98E}" destId="{8A2A7F0B-5A8F-4076-9167-1760BC1BC7E4}" srcOrd="0" destOrd="0" presId="urn:microsoft.com/office/officeart/2005/8/layout/default"/>
    <dgm:cxn modelId="{F39F5BE3-449D-45B1-A757-8D9985A1812E}" srcId="{FEC2A29C-9DE3-4BB0-95EB-24BE98A1DB4D}" destId="{66DBCBD9-E58C-4E22-9BFF-058AB8D14A62}" srcOrd="0" destOrd="0" parTransId="{CE63059D-5C3F-4E95-A1CD-7396A4100DCC}" sibTransId="{765A009B-4C04-40BA-A5BE-E909BC75B24F}"/>
    <dgm:cxn modelId="{3C7DE3EA-47B3-467D-8A40-567DEE9A0029}" type="presParOf" srcId="{E3993840-5743-4918-943C-8A478D1A52CE}" destId="{B7EC17A6-17B2-4EE9-844A-D630423DC3C3}" srcOrd="0" destOrd="0" presId="urn:microsoft.com/office/officeart/2005/8/layout/default"/>
    <dgm:cxn modelId="{49A1B24E-A158-4C05-9A55-4A1AC8DA5D21}" type="presParOf" srcId="{E3993840-5743-4918-943C-8A478D1A52CE}" destId="{BBABBC6F-BE39-4D3E-832A-112667DB0F60}" srcOrd="1" destOrd="0" presId="urn:microsoft.com/office/officeart/2005/8/layout/default"/>
    <dgm:cxn modelId="{BEB4E251-663A-40CF-9504-66316D3061E3}" type="presParOf" srcId="{E3993840-5743-4918-943C-8A478D1A52CE}" destId="{E8C53161-58F3-4093-B946-4B48CEDC4543}" srcOrd="2" destOrd="0" presId="urn:microsoft.com/office/officeart/2005/8/layout/default"/>
    <dgm:cxn modelId="{B4511BD9-361F-4F4D-88C0-D5B1D8922131}" type="presParOf" srcId="{E3993840-5743-4918-943C-8A478D1A52CE}" destId="{5BE85DDA-DEE6-45C2-BCBF-8B5A99B99E3A}" srcOrd="3" destOrd="0" presId="urn:microsoft.com/office/officeart/2005/8/layout/default"/>
    <dgm:cxn modelId="{BB47EBB9-00CB-40D7-9F4B-D2E900E21F05}" type="presParOf" srcId="{E3993840-5743-4918-943C-8A478D1A52CE}" destId="{8A2A7F0B-5A8F-4076-9167-1760BC1BC7E4}" srcOrd="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AE928FA-102B-4F55-8B44-45EFAC3E7EB8}" type="doc">
      <dgm:prSet loTypeId="urn:microsoft.com/office/officeart/2005/8/layout/vList4" loCatId="list" qsTypeId="urn:microsoft.com/office/officeart/2005/8/quickstyle/simple1" qsCatId="simple" csTypeId="urn:microsoft.com/office/officeart/2005/8/colors/accent1_2" csCatId="accent1" phldr="1"/>
      <dgm:spPr/>
    </dgm:pt>
    <dgm:pt modelId="{661BD0F3-9B30-4698-AB5A-DCEE72D3EDF4}">
      <dgm:prSet phldrT="[Text]"/>
      <dgm:spPr/>
      <dgm:t>
        <a:bodyPr/>
        <a:lstStyle/>
        <a:p>
          <a:r>
            <a:rPr lang="en-US" dirty="0"/>
            <a:t>You are working on a marketing campaign to promote the E-Billing service to bank customers.  </a:t>
          </a:r>
        </a:p>
      </dgm:t>
    </dgm:pt>
    <dgm:pt modelId="{C22AACF6-54BD-45AC-A358-6BE2EBD7A81D}" type="parTrans" cxnId="{91B9A689-D592-4875-96D9-D8E6EE4F89ED}">
      <dgm:prSet/>
      <dgm:spPr/>
      <dgm:t>
        <a:bodyPr/>
        <a:lstStyle/>
        <a:p>
          <a:endParaRPr lang="en-US"/>
        </a:p>
      </dgm:t>
    </dgm:pt>
    <dgm:pt modelId="{08C46016-727E-4F04-8B1D-B44BF8742587}" type="sibTrans" cxnId="{91B9A689-D592-4875-96D9-D8E6EE4F89ED}">
      <dgm:prSet/>
      <dgm:spPr/>
      <dgm:t>
        <a:bodyPr/>
        <a:lstStyle/>
        <a:p>
          <a:endParaRPr lang="en-US"/>
        </a:p>
      </dgm:t>
    </dgm:pt>
    <dgm:pt modelId="{37D9FE23-9C86-4002-986D-EB68B5563300}">
      <dgm:prSet phldrT="[Text]"/>
      <dgm:spPr/>
      <dgm:t>
        <a:bodyPr/>
        <a:lstStyle/>
        <a:p>
          <a:r>
            <a:rPr lang="en-US" dirty="0"/>
            <a:t>You need to build the profiles of customers who will register for the E-Billing service.</a:t>
          </a:r>
        </a:p>
      </dgm:t>
    </dgm:pt>
    <dgm:pt modelId="{3A878F77-9F38-42CC-B728-FC5322151217}" type="parTrans" cxnId="{CC0D9136-5F02-402D-9A05-E4609590FC80}">
      <dgm:prSet/>
      <dgm:spPr/>
      <dgm:t>
        <a:bodyPr/>
        <a:lstStyle/>
        <a:p>
          <a:endParaRPr lang="en-US"/>
        </a:p>
      </dgm:t>
    </dgm:pt>
    <dgm:pt modelId="{34DFBEE2-4FE2-41E2-BEA1-E811B95E1C7B}" type="sibTrans" cxnId="{CC0D9136-5F02-402D-9A05-E4609590FC80}">
      <dgm:prSet/>
      <dgm:spPr/>
      <dgm:t>
        <a:bodyPr/>
        <a:lstStyle/>
        <a:p>
          <a:endParaRPr lang="en-US"/>
        </a:p>
      </dgm:t>
    </dgm:pt>
    <dgm:pt modelId="{1AFEA81D-E051-409F-9131-B22375CB81E5}">
      <dgm:prSet phldrT="[Text]"/>
      <dgm:spPr/>
      <dgm:t>
        <a:bodyPr/>
        <a:lstStyle/>
        <a:p>
          <a:r>
            <a:rPr lang="en-US" dirty="0"/>
            <a:t>You have access to a recent Customer Survey Data which contains information about 4,952 customers.</a:t>
          </a:r>
        </a:p>
      </dgm:t>
    </dgm:pt>
    <dgm:pt modelId="{BAC97DCE-70E1-4C35-875B-D845DCAF13E6}" type="parTrans" cxnId="{74D3C1AE-38EE-46F5-BFF8-7A2FE9FBC63F}">
      <dgm:prSet/>
      <dgm:spPr/>
    </dgm:pt>
    <dgm:pt modelId="{08870B65-AB55-4CAA-AA85-A30E58E8BB65}" type="sibTrans" cxnId="{74D3C1AE-38EE-46F5-BFF8-7A2FE9FBC63F}">
      <dgm:prSet/>
      <dgm:spPr/>
    </dgm:pt>
    <dgm:pt modelId="{8A543CEF-6021-4BBA-A71B-BECCEF1262DF}" type="pres">
      <dgm:prSet presAssocID="{FAE928FA-102B-4F55-8B44-45EFAC3E7EB8}" presName="linear" presStyleCnt="0">
        <dgm:presLayoutVars>
          <dgm:dir/>
          <dgm:resizeHandles val="exact"/>
        </dgm:presLayoutVars>
      </dgm:prSet>
      <dgm:spPr/>
    </dgm:pt>
    <dgm:pt modelId="{D1C38F4A-5800-4138-A547-572C6FE0E779}" type="pres">
      <dgm:prSet presAssocID="{661BD0F3-9B30-4698-AB5A-DCEE72D3EDF4}" presName="comp" presStyleCnt="0"/>
      <dgm:spPr/>
    </dgm:pt>
    <dgm:pt modelId="{439AB64B-9113-4DD4-833F-5629B90CD163}" type="pres">
      <dgm:prSet presAssocID="{661BD0F3-9B30-4698-AB5A-DCEE72D3EDF4}" presName="box" presStyleLbl="node1" presStyleIdx="0" presStyleCnt="3"/>
      <dgm:spPr/>
    </dgm:pt>
    <dgm:pt modelId="{3CBE2E65-80E4-4489-9794-D4ED9CA3B390}" type="pres">
      <dgm:prSet presAssocID="{661BD0F3-9B30-4698-AB5A-DCEE72D3EDF4}" presName="img" presStyleLbl="fgImgPlace1" presStyleIdx="0" presStyleCnt="3"/>
      <dgm:spPr>
        <a:blipFill rotWithShape="1">
          <a:blip xmlns:r="http://schemas.openxmlformats.org/officeDocument/2006/relationships" r:embed="rId1"/>
          <a:srcRect/>
          <a:stretch>
            <a:fillRect t="-71000" b="-71000"/>
          </a:stretch>
        </a:blipFill>
      </dgm:spPr>
    </dgm:pt>
    <dgm:pt modelId="{EF2BD59E-E72C-4B0F-806F-FDB4B1A0D264}" type="pres">
      <dgm:prSet presAssocID="{661BD0F3-9B30-4698-AB5A-DCEE72D3EDF4}" presName="text" presStyleLbl="node1" presStyleIdx="0" presStyleCnt="3">
        <dgm:presLayoutVars>
          <dgm:bulletEnabled val="1"/>
        </dgm:presLayoutVars>
      </dgm:prSet>
      <dgm:spPr/>
    </dgm:pt>
    <dgm:pt modelId="{34BD3DA1-7FAD-41CD-B3D7-EE580EC66693}" type="pres">
      <dgm:prSet presAssocID="{08C46016-727E-4F04-8B1D-B44BF8742587}" presName="spacer" presStyleCnt="0"/>
      <dgm:spPr/>
    </dgm:pt>
    <dgm:pt modelId="{94C9BA85-9F3F-470C-8BF1-D4FA21F29366}" type="pres">
      <dgm:prSet presAssocID="{37D9FE23-9C86-4002-986D-EB68B5563300}" presName="comp" presStyleCnt="0"/>
      <dgm:spPr/>
    </dgm:pt>
    <dgm:pt modelId="{49E9E856-3346-433B-9D61-D66FA77A46E5}" type="pres">
      <dgm:prSet presAssocID="{37D9FE23-9C86-4002-986D-EB68B5563300}" presName="box" presStyleLbl="node1" presStyleIdx="1" presStyleCnt="3"/>
      <dgm:spPr/>
    </dgm:pt>
    <dgm:pt modelId="{F1D560F3-526A-4A1E-942F-ABFCA24AF671}" type="pres">
      <dgm:prSet presAssocID="{37D9FE23-9C86-4002-986D-EB68B5563300}" presName="img" presStyleLbl="fgImgPlace1" presStyleIdx="1" presStyleCnt="3"/>
      <dgm:spPr>
        <a:blipFill rotWithShape="1">
          <a:blip xmlns:r="http://schemas.openxmlformats.org/officeDocument/2006/relationships" r:embed="rId2"/>
          <a:srcRect/>
          <a:stretch>
            <a:fillRect t="-7000" b="-7000"/>
          </a:stretch>
        </a:blipFill>
      </dgm:spPr>
    </dgm:pt>
    <dgm:pt modelId="{05914C64-020E-4C8F-8062-C02739D29711}" type="pres">
      <dgm:prSet presAssocID="{37D9FE23-9C86-4002-986D-EB68B5563300}" presName="text" presStyleLbl="node1" presStyleIdx="1" presStyleCnt="3">
        <dgm:presLayoutVars>
          <dgm:bulletEnabled val="1"/>
        </dgm:presLayoutVars>
      </dgm:prSet>
      <dgm:spPr/>
    </dgm:pt>
    <dgm:pt modelId="{D431C4E4-F93A-401E-A534-2A1F82D92B57}" type="pres">
      <dgm:prSet presAssocID="{34DFBEE2-4FE2-41E2-BEA1-E811B95E1C7B}" presName="spacer" presStyleCnt="0"/>
      <dgm:spPr/>
    </dgm:pt>
    <dgm:pt modelId="{A76645CE-FBEE-4C57-A0DE-2722CBA79D4D}" type="pres">
      <dgm:prSet presAssocID="{1AFEA81D-E051-409F-9131-B22375CB81E5}" presName="comp" presStyleCnt="0"/>
      <dgm:spPr/>
    </dgm:pt>
    <dgm:pt modelId="{59B02DF2-0E94-4A86-AD44-515410C6FFB9}" type="pres">
      <dgm:prSet presAssocID="{1AFEA81D-E051-409F-9131-B22375CB81E5}" presName="box" presStyleLbl="node1" presStyleIdx="2" presStyleCnt="3"/>
      <dgm:spPr/>
    </dgm:pt>
    <dgm:pt modelId="{339D7F84-FE41-4DF8-90DF-557761246716}" type="pres">
      <dgm:prSet presAssocID="{1AFEA81D-E051-409F-9131-B22375CB81E5}" presName="img" presStyleLbl="fgImgPlace1" presStyleIdx="2" presStyleCnt="3"/>
      <dgm:spPr>
        <a:blipFill rotWithShape="1">
          <a:blip xmlns:r="http://schemas.openxmlformats.org/officeDocument/2006/relationships" r:embed="rId3"/>
          <a:srcRect/>
          <a:stretch>
            <a:fillRect l="-17000" r="-17000"/>
          </a:stretch>
        </a:blipFill>
      </dgm:spPr>
    </dgm:pt>
    <dgm:pt modelId="{A038B9B3-315C-44F6-903F-78A8D3755B75}" type="pres">
      <dgm:prSet presAssocID="{1AFEA81D-E051-409F-9131-B22375CB81E5}" presName="text" presStyleLbl="node1" presStyleIdx="2" presStyleCnt="3">
        <dgm:presLayoutVars>
          <dgm:bulletEnabled val="1"/>
        </dgm:presLayoutVars>
      </dgm:prSet>
      <dgm:spPr/>
    </dgm:pt>
  </dgm:ptLst>
  <dgm:cxnLst>
    <dgm:cxn modelId="{CC0D9136-5F02-402D-9A05-E4609590FC80}" srcId="{FAE928FA-102B-4F55-8B44-45EFAC3E7EB8}" destId="{37D9FE23-9C86-4002-986D-EB68B5563300}" srcOrd="1" destOrd="0" parTransId="{3A878F77-9F38-42CC-B728-FC5322151217}" sibTransId="{34DFBEE2-4FE2-41E2-BEA1-E811B95E1C7B}"/>
    <dgm:cxn modelId="{72ACC674-F603-4E49-A87E-9A96810CB364}" type="presOf" srcId="{37D9FE23-9C86-4002-986D-EB68B5563300}" destId="{05914C64-020E-4C8F-8062-C02739D29711}" srcOrd="1" destOrd="0" presId="urn:microsoft.com/office/officeart/2005/8/layout/vList4"/>
    <dgm:cxn modelId="{2F8AE079-9A24-49EC-A089-1A9308088C05}" type="presOf" srcId="{FAE928FA-102B-4F55-8B44-45EFAC3E7EB8}" destId="{8A543CEF-6021-4BBA-A71B-BECCEF1262DF}" srcOrd="0" destOrd="0" presId="urn:microsoft.com/office/officeart/2005/8/layout/vList4"/>
    <dgm:cxn modelId="{91B9A689-D592-4875-96D9-D8E6EE4F89ED}" srcId="{FAE928FA-102B-4F55-8B44-45EFAC3E7EB8}" destId="{661BD0F3-9B30-4698-AB5A-DCEE72D3EDF4}" srcOrd="0" destOrd="0" parTransId="{C22AACF6-54BD-45AC-A358-6BE2EBD7A81D}" sibTransId="{08C46016-727E-4F04-8B1D-B44BF8742587}"/>
    <dgm:cxn modelId="{DFC93094-8DD2-4D98-B233-70059B8DE03E}" type="presOf" srcId="{1AFEA81D-E051-409F-9131-B22375CB81E5}" destId="{59B02DF2-0E94-4A86-AD44-515410C6FFB9}" srcOrd="0" destOrd="0" presId="urn:microsoft.com/office/officeart/2005/8/layout/vList4"/>
    <dgm:cxn modelId="{74D3C1AE-38EE-46F5-BFF8-7A2FE9FBC63F}" srcId="{FAE928FA-102B-4F55-8B44-45EFAC3E7EB8}" destId="{1AFEA81D-E051-409F-9131-B22375CB81E5}" srcOrd="2" destOrd="0" parTransId="{BAC97DCE-70E1-4C35-875B-D845DCAF13E6}" sibTransId="{08870B65-AB55-4CAA-AA85-A30E58E8BB65}"/>
    <dgm:cxn modelId="{72F017B3-A082-4503-8BA1-5B34CE6C4523}" type="presOf" srcId="{1AFEA81D-E051-409F-9131-B22375CB81E5}" destId="{A038B9B3-315C-44F6-903F-78A8D3755B75}" srcOrd="1" destOrd="0" presId="urn:microsoft.com/office/officeart/2005/8/layout/vList4"/>
    <dgm:cxn modelId="{4137D0DF-C28B-4F1E-988D-DA367AFC2EE6}" type="presOf" srcId="{661BD0F3-9B30-4698-AB5A-DCEE72D3EDF4}" destId="{EF2BD59E-E72C-4B0F-806F-FDB4B1A0D264}" srcOrd="1" destOrd="0" presId="urn:microsoft.com/office/officeart/2005/8/layout/vList4"/>
    <dgm:cxn modelId="{954A21F5-3708-4A30-83E0-F7E41FC66A51}" type="presOf" srcId="{661BD0F3-9B30-4698-AB5A-DCEE72D3EDF4}" destId="{439AB64B-9113-4DD4-833F-5629B90CD163}" srcOrd="0" destOrd="0" presId="urn:microsoft.com/office/officeart/2005/8/layout/vList4"/>
    <dgm:cxn modelId="{F34F72F8-3D89-4754-A4B9-852BD15ABF3F}" type="presOf" srcId="{37D9FE23-9C86-4002-986D-EB68B5563300}" destId="{49E9E856-3346-433B-9D61-D66FA77A46E5}" srcOrd="0" destOrd="0" presId="urn:microsoft.com/office/officeart/2005/8/layout/vList4"/>
    <dgm:cxn modelId="{6526C8B5-6577-426E-A301-0E605D9D2DE3}" type="presParOf" srcId="{8A543CEF-6021-4BBA-A71B-BECCEF1262DF}" destId="{D1C38F4A-5800-4138-A547-572C6FE0E779}" srcOrd="0" destOrd="0" presId="urn:microsoft.com/office/officeart/2005/8/layout/vList4"/>
    <dgm:cxn modelId="{48CC8AAF-A620-4FBF-A81E-D325C3A91142}" type="presParOf" srcId="{D1C38F4A-5800-4138-A547-572C6FE0E779}" destId="{439AB64B-9113-4DD4-833F-5629B90CD163}" srcOrd="0" destOrd="0" presId="urn:microsoft.com/office/officeart/2005/8/layout/vList4"/>
    <dgm:cxn modelId="{C96976A9-D13F-4DAE-ABE7-DA2FF4094CDC}" type="presParOf" srcId="{D1C38F4A-5800-4138-A547-572C6FE0E779}" destId="{3CBE2E65-80E4-4489-9794-D4ED9CA3B390}" srcOrd="1" destOrd="0" presId="urn:microsoft.com/office/officeart/2005/8/layout/vList4"/>
    <dgm:cxn modelId="{A9A03C09-7D91-447E-8708-9F1C31F181D2}" type="presParOf" srcId="{D1C38F4A-5800-4138-A547-572C6FE0E779}" destId="{EF2BD59E-E72C-4B0F-806F-FDB4B1A0D264}" srcOrd="2" destOrd="0" presId="urn:microsoft.com/office/officeart/2005/8/layout/vList4"/>
    <dgm:cxn modelId="{916CFF64-4B78-4F3A-ABC4-2147636509D3}" type="presParOf" srcId="{8A543CEF-6021-4BBA-A71B-BECCEF1262DF}" destId="{34BD3DA1-7FAD-41CD-B3D7-EE580EC66693}" srcOrd="1" destOrd="0" presId="urn:microsoft.com/office/officeart/2005/8/layout/vList4"/>
    <dgm:cxn modelId="{ABDA1964-7B1D-45D5-84FE-FD1AF1354A93}" type="presParOf" srcId="{8A543CEF-6021-4BBA-A71B-BECCEF1262DF}" destId="{94C9BA85-9F3F-470C-8BF1-D4FA21F29366}" srcOrd="2" destOrd="0" presId="urn:microsoft.com/office/officeart/2005/8/layout/vList4"/>
    <dgm:cxn modelId="{CF039E63-12AD-403A-8584-8D7D766BB2FB}" type="presParOf" srcId="{94C9BA85-9F3F-470C-8BF1-D4FA21F29366}" destId="{49E9E856-3346-433B-9D61-D66FA77A46E5}" srcOrd="0" destOrd="0" presId="urn:microsoft.com/office/officeart/2005/8/layout/vList4"/>
    <dgm:cxn modelId="{FAEA9D69-5536-4783-97E4-E1F2AB01A95F}" type="presParOf" srcId="{94C9BA85-9F3F-470C-8BF1-D4FA21F29366}" destId="{F1D560F3-526A-4A1E-942F-ABFCA24AF671}" srcOrd="1" destOrd="0" presId="urn:microsoft.com/office/officeart/2005/8/layout/vList4"/>
    <dgm:cxn modelId="{A5461DB5-B9DB-415E-8BA7-8886703575A3}" type="presParOf" srcId="{94C9BA85-9F3F-470C-8BF1-D4FA21F29366}" destId="{05914C64-020E-4C8F-8062-C02739D29711}" srcOrd="2" destOrd="0" presId="urn:microsoft.com/office/officeart/2005/8/layout/vList4"/>
    <dgm:cxn modelId="{26EAF80A-6ECF-45B7-A894-7EED28C5AE14}" type="presParOf" srcId="{8A543CEF-6021-4BBA-A71B-BECCEF1262DF}" destId="{D431C4E4-F93A-401E-A534-2A1F82D92B57}" srcOrd="3" destOrd="0" presId="urn:microsoft.com/office/officeart/2005/8/layout/vList4"/>
    <dgm:cxn modelId="{86FBF16F-8DF7-40EE-84C4-C1BF0A1342BC}" type="presParOf" srcId="{8A543CEF-6021-4BBA-A71B-BECCEF1262DF}" destId="{A76645CE-FBEE-4C57-A0DE-2722CBA79D4D}" srcOrd="4" destOrd="0" presId="urn:microsoft.com/office/officeart/2005/8/layout/vList4"/>
    <dgm:cxn modelId="{D65896C7-7405-496B-BA86-C8C7EB06BE11}" type="presParOf" srcId="{A76645CE-FBEE-4C57-A0DE-2722CBA79D4D}" destId="{59B02DF2-0E94-4A86-AD44-515410C6FFB9}" srcOrd="0" destOrd="0" presId="urn:microsoft.com/office/officeart/2005/8/layout/vList4"/>
    <dgm:cxn modelId="{3F4D1D38-F005-49F9-9ADC-BA44700AAFD8}" type="presParOf" srcId="{A76645CE-FBEE-4C57-A0DE-2722CBA79D4D}" destId="{339D7F84-FE41-4DF8-90DF-557761246716}" srcOrd="1" destOrd="0" presId="urn:microsoft.com/office/officeart/2005/8/layout/vList4"/>
    <dgm:cxn modelId="{FD8840AA-1247-48E2-83B9-97E1611329FD}" type="presParOf" srcId="{A76645CE-FBEE-4C57-A0DE-2722CBA79D4D}" destId="{A038B9B3-315C-44F6-903F-78A8D3755B75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7920EF56-E35F-40A0-B8E3-76AA899EF14E}" type="doc">
      <dgm:prSet loTypeId="urn:microsoft.com/office/officeart/2009/layout/CirclePictureHierarchy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D352C16-CDEC-4714-BE7A-4DADFDAEE121}">
      <dgm:prSet phldrT="[Text]"/>
      <dgm:spPr/>
      <dgm:t>
        <a:bodyPr/>
        <a:lstStyle/>
        <a:p>
          <a:r>
            <a:rPr lang="en-US" b="1" dirty="0" err="1"/>
            <a:t>Ebilling</a:t>
          </a:r>
          <a:br>
            <a:rPr lang="en-US" dirty="0"/>
          </a:br>
          <a:r>
            <a:rPr lang="en-US" dirty="0"/>
            <a:t>Yes / No</a:t>
          </a:r>
        </a:p>
      </dgm:t>
    </dgm:pt>
    <dgm:pt modelId="{B69E4BBF-3C27-4935-976D-241A1136DF14}" type="parTrans" cxnId="{10A70A85-537D-40FD-8EF1-75B2BC9E1BF3}">
      <dgm:prSet/>
      <dgm:spPr/>
      <dgm:t>
        <a:bodyPr/>
        <a:lstStyle/>
        <a:p>
          <a:endParaRPr lang="en-US"/>
        </a:p>
      </dgm:t>
    </dgm:pt>
    <dgm:pt modelId="{59A02F24-F44F-4ED9-8CD1-EF82684FDD6A}" type="sibTrans" cxnId="{10A70A85-537D-40FD-8EF1-75B2BC9E1BF3}">
      <dgm:prSet/>
      <dgm:spPr/>
      <dgm:t>
        <a:bodyPr/>
        <a:lstStyle/>
        <a:p>
          <a:endParaRPr lang="en-US"/>
        </a:p>
      </dgm:t>
    </dgm:pt>
    <dgm:pt modelId="{F2AF428E-F14B-4A92-947A-B544982163EB}">
      <dgm:prSet phldrT="[Text]"/>
      <dgm:spPr/>
      <dgm:t>
        <a:bodyPr/>
        <a:lstStyle/>
        <a:p>
          <a:r>
            <a:rPr lang="en-US" b="1" dirty="0" err="1"/>
            <a:t>CreditCard</a:t>
          </a:r>
          <a:endParaRPr lang="en-US" b="1" dirty="0"/>
        </a:p>
      </dgm:t>
    </dgm:pt>
    <dgm:pt modelId="{D2600793-E51D-4AE4-BFC1-6D924764CE1F}" type="parTrans" cxnId="{DD7CAEE6-2E09-42C5-824E-15C1C02595CE}">
      <dgm:prSet/>
      <dgm:spPr>
        <a:ln w="38100"/>
      </dgm:spPr>
      <dgm:t>
        <a:bodyPr/>
        <a:lstStyle/>
        <a:p>
          <a:endParaRPr lang="en-US"/>
        </a:p>
      </dgm:t>
    </dgm:pt>
    <dgm:pt modelId="{7FDCCAEB-7E47-4612-988E-F2C66B697700}" type="sibTrans" cxnId="{DD7CAEE6-2E09-42C5-824E-15C1C02595CE}">
      <dgm:prSet/>
      <dgm:spPr/>
      <dgm:t>
        <a:bodyPr/>
        <a:lstStyle/>
        <a:p>
          <a:endParaRPr lang="en-US"/>
        </a:p>
      </dgm:t>
    </dgm:pt>
    <dgm:pt modelId="{23036D04-9C12-48CF-8C1A-A36394E59866}">
      <dgm:prSet phldrT="[Text]"/>
      <dgm:spPr/>
      <dgm:t>
        <a:bodyPr/>
        <a:lstStyle/>
        <a:p>
          <a:r>
            <a:rPr lang="en-US" b="1" dirty="0"/>
            <a:t>Gender</a:t>
          </a:r>
        </a:p>
      </dgm:t>
    </dgm:pt>
    <dgm:pt modelId="{7D824222-ABA0-4B7C-ADE0-C2A648BEA2A1}" type="parTrans" cxnId="{7D38C27D-91A2-4C3C-9A50-BF3D431B0C66}">
      <dgm:prSet/>
      <dgm:spPr>
        <a:ln w="38100"/>
      </dgm:spPr>
      <dgm:t>
        <a:bodyPr/>
        <a:lstStyle/>
        <a:p>
          <a:endParaRPr lang="en-US"/>
        </a:p>
      </dgm:t>
    </dgm:pt>
    <dgm:pt modelId="{FA7D5937-D264-46F0-A197-16E49F1A8575}" type="sibTrans" cxnId="{7D38C27D-91A2-4C3C-9A50-BF3D431B0C66}">
      <dgm:prSet/>
      <dgm:spPr/>
      <dgm:t>
        <a:bodyPr/>
        <a:lstStyle/>
        <a:p>
          <a:endParaRPr lang="en-US"/>
        </a:p>
      </dgm:t>
    </dgm:pt>
    <dgm:pt modelId="{E3193500-4CA5-4DA3-8B86-E7555DAED95E}">
      <dgm:prSet phldrT="[Text]"/>
      <dgm:spPr/>
      <dgm:t>
        <a:bodyPr/>
        <a:lstStyle/>
        <a:p>
          <a:r>
            <a:rPr lang="en-US" b="1" dirty="0" err="1"/>
            <a:t>JobCategory</a:t>
          </a:r>
          <a:endParaRPr lang="en-US" b="1" dirty="0"/>
        </a:p>
      </dgm:t>
    </dgm:pt>
    <dgm:pt modelId="{3087D7E3-CD05-4780-8C35-B0A542AD7A72}" type="parTrans" cxnId="{24FD76C6-BC58-4329-B579-3C75FF71E536}">
      <dgm:prSet/>
      <dgm:spPr>
        <a:ln w="38100"/>
      </dgm:spPr>
      <dgm:t>
        <a:bodyPr/>
        <a:lstStyle/>
        <a:p>
          <a:endParaRPr lang="en-US"/>
        </a:p>
      </dgm:t>
    </dgm:pt>
    <dgm:pt modelId="{C0FDA3AE-D2AF-46BB-AC0C-83DA5D54783F}" type="sibTrans" cxnId="{24FD76C6-BC58-4329-B579-3C75FF71E536}">
      <dgm:prSet/>
      <dgm:spPr/>
      <dgm:t>
        <a:bodyPr/>
        <a:lstStyle/>
        <a:p>
          <a:endParaRPr lang="en-US"/>
        </a:p>
      </dgm:t>
    </dgm:pt>
    <dgm:pt modelId="{F93B90CB-CE3A-45FC-8417-C299B2856255}" type="pres">
      <dgm:prSet presAssocID="{7920EF56-E35F-40A0-B8E3-76AA899EF14E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17304C93-E6F1-474D-9EFD-E6807E6250DF}" type="pres">
      <dgm:prSet presAssocID="{DD352C16-CDEC-4714-BE7A-4DADFDAEE121}" presName="hierRoot1" presStyleCnt="0"/>
      <dgm:spPr/>
    </dgm:pt>
    <dgm:pt modelId="{C906F114-8EFC-4BD0-834D-63FB0F6D1839}" type="pres">
      <dgm:prSet presAssocID="{DD352C16-CDEC-4714-BE7A-4DADFDAEE121}" presName="composite" presStyleCnt="0"/>
      <dgm:spPr/>
    </dgm:pt>
    <dgm:pt modelId="{3C1E52EF-767F-4709-B51F-679433B5AA0C}" type="pres">
      <dgm:prSet presAssocID="{DD352C16-CDEC-4714-BE7A-4DADFDAEE121}" presName="image" presStyleLbl="node0" presStyleIdx="0" presStyleCnt="1"/>
      <dgm:spPr>
        <a:blipFill rotWithShape="1">
          <a:blip xmlns:r="http://schemas.openxmlformats.org/officeDocument/2006/relationships" r:embed="rId1"/>
          <a:srcRect/>
          <a:stretch>
            <a:fillRect/>
          </a:stretch>
        </a:blipFill>
      </dgm:spPr>
    </dgm:pt>
    <dgm:pt modelId="{B6F6684D-48C1-4094-9D95-CA7ADA557A46}" type="pres">
      <dgm:prSet presAssocID="{DD352C16-CDEC-4714-BE7A-4DADFDAEE121}" presName="text" presStyleLbl="revTx" presStyleIdx="0" presStyleCnt="4">
        <dgm:presLayoutVars>
          <dgm:chPref val="3"/>
        </dgm:presLayoutVars>
      </dgm:prSet>
      <dgm:spPr/>
    </dgm:pt>
    <dgm:pt modelId="{0C76725B-655C-45C4-9E20-BFFC88D09D64}" type="pres">
      <dgm:prSet presAssocID="{DD352C16-CDEC-4714-BE7A-4DADFDAEE121}" presName="hierChild2" presStyleCnt="0"/>
      <dgm:spPr/>
    </dgm:pt>
    <dgm:pt modelId="{868BA681-327F-44DF-A47C-018B843ACDB0}" type="pres">
      <dgm:prSet presAssocID="{D2600793-E51D-4AE4-BFC1-6D924764CE1F}" presName="Name10" presStyleLbl="parChTrans1D2" presStyleIdx="0" presStyleCnt="3"/>
      <dgm:spPr/>
    </dgm:pt>
    <dgm:pt modelId="{9E632D0D-48A6-44EE-983B-6FE2EFD8817B}" type="pres">
      <dgm:prSet presAssocID="{F2AF428E-F14B-4A92-947A-B544982163EB}" presName="hierRoot2" presStyleCnt="0"/>
      <dgm:spPr/>
    </dgm:pt>
    <dgm:pt modelId="{D84082A0-1C61-4DEE-8F65-35B8E5FD4FB9}" type="pres">
      <dgm:prSet presAssocID="{F2AF428E-F14B-4A92-947A-B544982163EB}" presName="composite2" presStyleCnt="0"/>
      <dgm:spPr/>
    </dgm:pt>
    <dgm:pt modelId="{8ACA9202-47FD-40F1-B429-50B7604E1C69}" type="pres">
      <dgm:prSet presAssocID="{F2AF428E-F14B-4A92-947A-B544982163EB}" presName="image2" presStyleLbl="node2" presStyleIdx="0" presStyleCnt="3"/>
      <dgm:spPr>
        <a:blipFill rotWithShape="1">
          <a:blip xmlns:r="http://schemas.openxmlformats.org/officeDocument/2006/relationships" r:embed="rId2"/>
          <a:srcRect/>
          <a:stretch>
            <a:fillRect l="-28000" r="-28000"/>
          </a:stretch>
        </a:blipFill>
      </dgm:spPr>
    </dgm:pt>
    <dgm:pt modelId="{DCDA14DA-048F-450F-A5DE-21A587936374}" type="pres">
      <dgm:prSet presAssocID="{F2AF428E-F14B-4A92-947A-B544982163EB}" presName="text2" presStyleLbl="revTx" presStyleIdx="1" presStyleCnt="4">
        <dgm:presLayoutVars>
          <dgm:chPref val="3"/>
        </dgm:presLayoutVars>
      </dgm:prSet>
      <dgm:spPr/>
    </dgm:pt>
    <dgm:pt modelId="{CB9BE364-E4B6-4CD3-8460-3F59FFA41402}" type="pres">
      <dgm:prSet presAssocID="{F2AF428E-F14B-4A92-947A-B544982163EB}" presName="hierChild3" presStyleCnt="0"/>
      <dgm:spPr/>
    </dgm:pt>
    <dgm:pt modelId="{B43FF8F0-7C77-4181-B380-BF6477564ECE}" type="pres">
      <dgm:prSet presAssocID="{7D824222-ABA0-4B7C-ADE0-C2A648BEA2A1}" presName="Name10" presStyleLbl="parChTrans1D2" presStyleIdx="1" presStyleCnt="3"/>
      <dgm:spPr/>
    </dgm:pt>
    <dgm:pt modelId="{C989001B-B963-4542-BC06-6CCC438C80F9}" type="pres">
      <dgm:prSet presAssocID="{23036D04-9C12-48CF-8C1A-A36394E59866}" presName="hierRoot2" presStyleCnt="0"/>
      <dgm:spPr/>
    </dgm:pt>
    <dgm:pt modelId="{7837549B-0FE0-4C5F-82B5-AD1918F563ED}" type="pres">
      <dgm:prSet presAssocID="{23036D04-9C12-48CF-8C1A-A36394E59866}" presName="composite2" presStyleCnt="0"/>
      <dgm:spPr/>
    </dgm:pt>
    <dgm:pt modelId="{836F0E59-25FC-44FF-907F-0069D42CF8CE}" type="pres">
      <dgm:prSet presAssocID="{23036D04-9C12-48CF-8C1A-A36394E59866}" presName="image2" presStyleLbl="node2" presStyleIdx="1" presStyleCnt="3"/>
      <dgm:spPr>
        <a:blipFill rotWithShape="1">
          <a:blip xmlns:r="http://schemas.openxmlformats.org/officeDocument/2006/relationships" r:embed="rId3"/>
          <a:srcRect/>
          <a:stretch>
            <a:fillRect l="-23000" r="-23000"/>
          </a:stretch>
        </a:blipFill>
      </dgm:spPr>
    </dgm:pt>
    <dgm:pt modelId="{479B5E7F-F418-459D-8EF1-2ACE8310D200}" type="pres">
      <dgm:prSet presAssocID="{23036D04-9C12-48CF-8C1A-A36394E59866}" presName="text2" presStyleLbl="revTx" presStyleIdx="2" presStyleCnt="4">
        <dgm:presLayoutVars>
          <dgm:chPref val="3"/>
        </dgm:presLayoutVars>
      </dgm:prSet>
      <dgm:spPr/>
    </dgm:pt>
    <dgm:pt modelId="{DCCCA7D6-5436-4D48-9C83-F436A66EFF37}" type="pres">
      <dgm:prSet presAssocID="{23036D04-9C12-48CF-8C1A-A36394E59866}" presName="hierChild3" presStyleCnt="0"/>
      <dgm:spPr/>
    </dgm:pt>
    <dgm:pt modelId="{A6F88BDD-8779-4563-86FC-685C5791D7F4}" type="pres">
      <dgm:prSet presAssocID="{3087D7E3-CD05-4780-8C35-B0A542AD7A72}" presName="Name10" presStyleLbl="parChTrans1D2" presStyleIdx="2" presStyleCnt="3"/>
      <dgm:spPr/>
    </dgm:pt>
    <dgm:pt modelId="{ED328832-23D2-42F7-8293-7B2087F34243}" type="pres">
      <dgm:prSet presAssocID="{E3193500-4CA5-4DA3-8B86-E7555DAED95E}" presName="hierRoot2" presStyleCnt="0"/>
      <dgm:spPr/>
    </dgm:pt>
    <dgm:pt modelId="{85E72FDF-0A26-4504-8EA3-74A45A4B5F22}" type="pres">
      <dgm:prSet presAssocID="{E3193500-4CA5-4DA3-8B86-E7555DAED95E}" presName="composite2" presStyleCnt="0"/>
      <dgm:spPr/>
    </dgm:pt>
    <dgm:pt modelId="{74A7BBE7-362F-466B-9C6A-5279EB96D81F}" type="pres">
      <dgm:prSet presAssocID="{E3193500-4CA5-4DA3-8B86-E7555DAED95E}" presName="image2" presStyleLbl="node2" presStyleIdx="2" presStyleCnt="3"/>
      <dgm:spPr>
        <a:blipFill rotWithShape="1">
          <a:blip xmlns:r="http://schemas.openxmlformats.org/officeDocument/2006/relationships" r:embed="rId4"/>
          <a:srcRect/>
          <a:stretch>
            <a:fillRect/>
          </a:stretch>
        </a:blipFill>
      </dgm:spPr>
    </dgm:pt>
    <dgm:pt modelId="{5C85D5FD-2E70-4F56-98D8-6B67239C3B09}" type="pres">
      <dgm:prSet presAssocID="{E3193500-4CA5-4DA3-8B86-E7555DAED95E}" presName="text2" presStyleLbl="revTx" presStyleIdx="3" presStyleCnt="4">
        <dgm:presLayoutVars>
          <dgm:chPref val="3"/>
        </dgm:presLayoutVars>
      </dgm:prSet>
      <dgm:spPr/>
    </dgm:pt>
    <dgm:pt modelId="{39EE7A14-9EB2-4FA4-AB13-CF340CB7249D}" type="pres">
      <dgm:prSet presAssocID="{E3193500-4CA5-4DA3-8B86-E7555DAED95E}" presName="hierChild3" presStyleCnt="0"/>
      <dgm:spPr/>
    </dgm:pt>
  </dgm:ptLst>
  <dgm:cxnLst>
    <dgm:cxn modelId="{CFF41A09-6C1B-46D5-9DA5-919AE037FB58}" type="presOf" srcId="{DD352C16-CDEC-4714-BE7A-4DADFDAEE121}" destId="{B6F6684D-48C1-4094-9D95-CA7ADA557A46}" srcOrd="0" destOrd="0" presId="urn:microsoft.com/office/officeart/2009/layout/CirclePictureHierarchy"/>
    <dgm:cxn modelId="{C6AA610B-A637-4F85-A0E2-70652206F2D2}" type="presOf" srcId="{F2AF428E-F14B-4A92-947A-B544982163EB}" destId="{DCDA14DA-048F-450F-A5DE-21A587936374}" srcOrd="0" destOrd="0" presId="urn:microsoft.com/office/officeart/2009/layout/CirclePictureHierarchy"/>
    <dgm:cxn modelId="{3B95191C-0CB8-4456-AAAF-C749F04FF906}" type="presOf" srcId="{7920EF56-E35F-40A0-B8E3-76AA899EF14E}" destId="{F93B90CB-CE3A-45FC-8417-C299B2856255}" srcOrd="0" destOrd="0" presId="urn:microsoft.com/office/officeart/2009/layout/CirclePictureHierarchy"/>
    <dgm:cxn modelId="{C610D277-ADEF-4ED3-88B9-969FD5B716CE}" type="presOf" srcId="{7D824222-ABA0-4B7C-ADE0-C2A648BEA2A1}" destId="{B43FF8F0-7C77-4181-B380-BF6477564ECE}" srcOrd="0" destOrd="0" presId="urn:microsoft.com/office/officeart/2009/layout/CirclePictureHierarchy"/>
    <dgm:cxn modelId="{7D38C27D-91A2-4C3C-9A50-BF3D431B0C66}" srcId="{DD352C16-CDEC-4714-BE7A-4DADFDAEE121}" destId="{23036D04-9C12-48CF-8C1A-A36394E59866}" srcOrd="1" destOrd="0" parTransId="{7D824222-ABA0-4B7C-ADE0-C2A648BEA2A1}" sibTransId="{FA7D5937-D264-46F0-A197-16E49F1A8575}"/>
    <dgm:cxn modelId="{10A70A85-537D-40FD-8EF1-75B2BC9E1BF3}" srcId="{7920EF56-E35F-40A0-B8E3-76AA899EF14E}" destId="{DD352C16-CDEC-4714-BE7A-4DADFDAEE121}" srcOrd="0" destOrd="0" parTransId="{B69E4BBF-3C27-4935-976D-241A1136DF14}" sibTransId="{59A02F24-F44F-4ED9-8CD1-EF82684FDD6A}"/>
    <dgm:cxn modelId="{DBA64B8D-38B7-4D47-B886-1A16FAA81FD6}" type="presOf" srcId="{3087D7E3-CD05-4780-8C35-B0A542AD7A72}" destId="{A6F88BDD-8779-4563-86FC-685C5791D7F4}" srcOrd="0" destOrd="0" presId="urn:microsoft.com/office/officeart/2009/layout/CirclePictureHierarchy"/>
    <dgm:cxn modelId="{B4B18D8D-58B2-4601-A47D-415D50CC1AE8}" type="presOf" srcId="{23036D04-9C12-48CF-8C1A-A36394E59866}" destId="{479B5E7F-F418-459D-8EF1-2ACE8310D200}" srcOrd="0" destOrd="0" presId="urn:microsoft.com/office/officeart/2009/layout/CirclePictureHierarchy"/>
    <dgm:cxn modelId="{DD3D44C3-31D7-469D-8C75-F14642B44F3E}" type="presOf" srcId="{D2600793-E51D-4AE4-BFC1-6D924764CE1F}" destId="{868BA681-327F-44DF-A47C-018B843ACDB0}" srcOrd="0" destOrd="0" presId="urn:microsoft.com/office/officeart/2009/layout/CirclePictureHierarchy"/>
    <dgm:cxn modelId="{24FD76C6-BC58-4329-B579-3C75FF71E536}" srcId="{DD352C16-CDEC-4714-BE7A-4DADFDAEE121}" destId="{E3193500-4CA5-4DA3-8B86-E7555DAED95E}" srcOrd="2" destOrd="0" parTransId="{3087D7E3-CD05-4780-8C35-B0A542AD7A72}" sibTransId="{C0FDA3AE-D2AF-46BB-AC0C-83DA5D54783F}"/>
    <dgm:cxn modelId="{DD7CAEE6-2E09-42C5-824E-15C1C02595CE}" srcId="{DD352C16-CDEC-4714-BE7A-4DADFDAEE121}" destId="{F2AF428E-F14B-4A92-947A-B544982163EB}" srcOrd="0" destOrd="0" parTransId="{D2600793-E51D-4AE4-BFC1-6D924764CE1F}" sibTransId="{7FDCCAEB-7E47-4612-988E-F2C66B697700}"/>
    <dgm:cxn modelId="{B1750DF7-CB28-4C5B-AE22-5B6B0196C62C}" type="presOf" srcId="{E3193500-4CA5-4DA3-8B86-E7555DAED95E}" destId="{5C85D5FD-2E70-4F56-98D8-6B67239C3B09}" srcOrd="0" destOrd="0" presId="urn:microsoft.com/office/officeart/2009/layout/CirclePictureHierarchy"/>
    <dgm:cxn modelId="{8D140744-F209-44EB-9348-A338CE64C82E}" type="presParOf" srcId="{F93B90CB-CE3A-45FC-8417-C299B2856255}" destId="{17304C93-E6F1-474D-9EFD-E6807E6250DF}" srcOrd="0" destOrd="0" presId="urn:microsoft.com/office/officeart/2009/layout/CirclePictureHierarchy"/>
    <dgm:cxn modelId="{54E7B2A2-3BC1-4A41-97C2-A4473A736674}" type="presParOf" srcId="{17304C93-E6F1-474D-9EFD-E6807E6250DF}" destId="{C906F114-8EFC-4BD0-834D-63FB0F6D1839}" srcOrd="0" destOrd="0" presId="urn:microsoft.com/office/officeart/2009/layout/CirclePictureHierarchy"/>
    <dgm:cxn modelId="{52C2AF8A-1E4B-4AB2-9F21-B7CADE8D3C38}" type="presParOf" srcId="{C906F114-8EFC-4BD0-834D-63FB0F6D1839}" destId="{3C1E52EF-767F-4709-B51F-679433B5AA0C}" srcOrd="0" destOrd="0" presId="urn:microsoft.com/office/officeart/2009/layout/CirclePictureHierarchy"/>
    <dgm:cxn modelId="{E4FBF780-5564-409A-8520-F0B00D100D1D}" type="presParOf" srcId="{C906F114-8EFC-4BD0-834D-63FB0F6D1839}" destId="{B6F6684D-48C1-4094-9D95-CA7ADA557A46}" srcOrd="1" destOrd="0" presId="urn:microsoft.com/office/officeart/2009/layout/CirclePictureHierarchy"/>
    <dgm:cxn modelId="{5D7EF9AD-72D8-477A-8DA6-BDFE788509A5}" type="presParOf" srcId="{17304C93-E6F1-474D-9EFD-E6807E6250DF}" destId="{0C76725B-655C-45C4-9E20-BFFC88D09D64}" srcOrd="1" destOrd="0" presId="urn:microsoft.com/office/officeart/2009/layout/CirclePictureHierarchy"/>
    <dgm:cxn modelId="{2F63951B-EEAB-4D97-9755-5D4D9FABB52E}" type="presParOf" srcId="{0C76725B-655C-45C4-9E20-BFFC88D09D64}" destId="{868BA681-327F-44DF-A47C-018B843ACDB0}" srcOrd="0" destOrd="0" presId="urn:microsoft.com/office/officeart/2009/layout/CirclePictureHierarchy"/>
    <dgm:cxn modelId="{E4209879-6AE2-49BC-9F92-C95DA4D0589D}" type="presParOf" srcId="{0C76725B-655C-45C4-9E20-BFFC88D09D64}" destId="{9E632D0D-48A6-44EE-983B-6FE2EFD8817B}" srcOrd="1" destOrd="0" presId="urn:microsoft.com/office/officeart/2009/layout/CirclePictureHierarchy"/>
    <dgm:cxn modelId="{E7640EB4-D54D-432D-A468-3BD3DB58F47D}" type="presParOf" srcId="{9E632D0D-48A6-44EE-983B-6FE2EFD8817B}" destId="{D84082A0-1C61-4DEE-8F65-35B8E5FD4FB9}" srcOrd="0" destOrd="0" presId="urn:microsoft.com/office/officeart/2009/layout/CirclePictureHierarchy"/>
    <dgm:cxn modelId="{9D055B09-1BD6-4C2C-A31E-8C4A5217513A}" type="presParOf" srcId="{D84082A0-1C61-4DEE-8F65-35B8E5FD4FB9}" destId="{8ACA9202-47FD-40F1-B429-50B7604E1C69}" srcOrd="0" destOrd="0" presId="urn:microsoft.com/office/officeart/2009/layout/CirclePictureHierarchy"/>
    <dgm:cxn modelId="{7216F0D5-7F0B-4EE7-9B9A-87E0D2B8318C}" type="presParOf" srcId="{D84082A0-1C61-4DEE-8F65-35B8E5FD4FB9}" destId="{DCDA14DA-048F-450F-A5DE-21A587936374}" srcOrd="1" destOrd="0" presId="urn:microsoft.com/office/officeart/2009/layout/CirclePictureHierarchy"/>
    <dgm:cxn modelId="{526C86BE-7F45-4C21-941F-8B7DD11B37CC}" type="presParOf" srcId="{9E632D0D-48A6-44EE-983B-6FE2EFD8817B}" destId="{CB9BE364-E4B6-4CD3-8460-3F59FFA41402}" srcOrd="1" destOrd="0" presId="urn:microsoft.com/office/officeart/2009/layout/CirclePictureHierarchy"/>
    <dgm:cxn modelId="{366040C4-24E5-40CF-99E2-38C3FB6BCDDC}" type="presParOf" srcId="{0C76725B-655C-45C4-9E20-BFFC88D09D64}" destId="{B43FF8F0-7C77-4181-B380-BF6477564ECE}" srcOrd="2" destOrd="0" presId="urn:microsoft.com/office/officeart/2009/layout/CirclePictureHierarchy"/>
    <dgm:cxn modelId="{02CA7C2D-3E98-493E-9066-35B3A5E5338E}" type="presParOf" srcId="{0C76725B-655C-45C4-9E20-BFFC88D09D64}" destId="{C989001B-B963-4542-BC06-6CCC438C80F9}" srcOrd="3" destOrd="0" presId="urn:microsoft.com/office/officeart/2009/layout/CirclePictureHierarchy"/>
    <dgm:cxn modelId="{7054C071-1542-4E6E-AA81-535FFFEDC715}" type="presParOf" srcId="{C989001B-B963-4542-BC06-6CCC438C80F9}" destId="{7837549B-0FE0-4C5F-82B5-AD1918F563ED}" srcOrd="0" destOrd="0" presId="urn:microsoft.com/office/officeart/2009/layout/CirclePictureHierarchy"/>
    <dgm:cxn modelId="{AD212E51-F529-4818-BCB4-2B60FF791739}" type="presParOf" srcId="{7837549B-0FE0-4C5F-82B5-AD1918F563ED}" destId="{836F0E59-25FC-44FF-907F-0069D42CF8CE}" srcOrd="0" destOrd="0" presId="urn:microsoft.com/office/officeart/2009/layout/CirclePictureHierarchy"/>
    <dgm:cxn modelId="{89F45BAE-DBDD-4C5A-BF0F-1941AE174A13}" type="presParOf" srcId="{7837549B-0FE0-4C5F-82B5-AD1918F563ED}" destId="{479B5E7F-F418-459D-8EF1-2ACE8310D200}" srcOrd="1" destOrd="0" presId="urn:microsoft.com/office/officeart/2009/layout/CirclePictureHierarchy"/>
    <dgm:cxn modelId="{76C12C6B-F4BE-4CDC-A487-09784D41F4FD}" type="presParOf" srcId="{C989001B-B963-4542-BC06-6CCC438C80F9}" destId="{DCCCA7D6-5436-4D48-9C83-F436A66EFF37}" srcOrd="1" destOrd="0" presId="urn:microsoft.com/office/officeart/2009/layout/CirclePictureHierarchy"/>
    <dgm:cxn modelId="{4AE9C651-3407-4183-B64C-470E47B5BF92}" type="presParOf" srcId="{0C76725B-655C-45C4-9E20-BFFC88D09D64}" destId="{A6F88BDD-8779-4563-86FC-685C5791D7F4}" srcOrd="4" destOrd="0" presId="urn:microsoft.com/office/officeart/2009/layout/CirclePictureHierarchy"/>
    <dgm:cxn modelId="{074D4373-2F5E-4C91-9BD3-EC30610EB0A7}" type="presParOf" srcId="{0C76725B-655C-45C4-9E20-BFFC88D09D64}" destId="{ED328832-23D2-42F7-8293-7B2087F34243}" srcOrd="5" destOrd="0" presId="urn:microsoft.com/office/officeart/2009/layout/CirclePictureHierarchy"/>
    <dgm:cxn modelId="{4AF75673-F075-4E23-8A6D-D09E28CD572E}" type="presParOf" srcId="{ED328832-23D2-42F7-8293-7B2087F34243}" destId="{85E72FDF-0A26-4504-8EA3-74A45A4B5F22}" srcOrd="0" destOrd="0" presId="urn:microsoft.com/office/officeart/2009/layout/CirclePictureHierarchy"/>
    <dgm:cxn modelId="{065EBCB0-1BDB-428D-BF5C-2BC9074DAD85}" type="presParOf" srcId="{85E72FDF-0A26-4504-8EA3-74A45A4B5F22}" destId="{74A7BBE7-362F-466B-9C6A-5279EB96D81F}" srcOrd="0" destOrd="0" presId="urn:microsoft.com/office/officeart/2009/layout/CirclePictureHierarchy"/>
    <dgm:cxn modelId="{CA918613-87D6-4D0F-AC8A-7EF244A45905}" type="presParOf" srcId="{85E72FDF-0A26-4504-8EA3-74A45A4B5F22}" destId="{5C85D5FD-2E70-4F56-98D8-6B67239C3B09}" srcOrd="1" destOrd="0" presId="urn:microsoft.com/office/officeart/2009/layout/CirclePictureHierarchy"/>
    <dgm:cxn modelId="{DA205D56-7F14-481D-A00E-B7A827130F6E}" type="presParOf" srcId="{ED328832-23D2-42F7-8293-7B2087F34243}" destId="{39EE7A14-9EB2-4FA4-AB13-CF340CB7249D}" srcOrd="1" destOrd="0" presId="urn:microsoft.com/office/officeart/2009/layout/CirclePictureHierarchy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503C07D3-DCF2-485A-A245-1AC49FD8849A}" type="doc">
      <dgm:prSet loTypeId="urn:microsoft.com/office/officeart/2005/8/layout/process2" loCatId="process" qsTypeId="urn:microsoft.com/office/officeart/2005/8/quickstyle/simple1" qsCatId="simple" csTypeId="urn:microsoft.com/office/officeart/2005/8/colors/colorful1" csCatId="colorful" phldr="1"/>
      <dgm:spPr/>
    </dgm:pt>
    <dgm:pt modelId="{56A26932-B35E-4A06-BE25-4215B3CE7AB3}">
      <dgm:prSet phldrT="[Text]" custT="1"/>
      <dgm:spPr/>
      <dgm:t>
        <a:bodyPr/>
        <a:lstStyle/>
        <a:p>
          <a:r>
            <a:rPr lang="en-US" sz="2000" dirty="0"/>
            <a:t>Since the </a:t>
          </a:r>
          <a:r>
            <a:rPr lang="en-US" sz="2000" dirty="0" err="1"/>
            <a:t>naive_bayes.BernoulliNB</a:t>
          </a:r>
          <a:r>
            <a:rPr lang="en-US" sz="2000" dirty="0"/>
            <a:t> function can handle binary features that are coded 0 or 1</a:t>
          </a:r>
        </a:p>
      </dgm:t>
    </dgm:pt>
    <dgm:pt modelId="{BFC5A53F-B52C-4065-B1CF-61CC38CBB119}" type="parTrans" cxnId="{E998548D-0842-4083-82EE-B1A79E4095E3}">
      <dgm:prSet/>
      <dgm:spPr/>
      <dgm:t>
        <a:bodyPr/>
        <a:lstStyle/>
        <a:p>
          <a:endParaRPr lang="en-US"/>
        </a:p>
      </dgm:t>
    </dgm:pt>
    <dgm:pt modelId="{F5AA321C-0299-406C-A47F-7C7725E89E9A}" type="sibTrans" cxnId="{E998548D-0842-4083-82EE-B1A79E4095E3}">
      <dgm:prSet/>
      <dgm:spPr/>
      <dgm:t>
        <a:bodyPr/>
        <a:lstStyle/>
        <a:p>
          <a:endParaRPr lang="en-US"/>
        </a:p>
      </dgm:t>
    </dgm:pt>
    <dgm:pt modelId="{64EB11C9-E9A2-47DA-9EA3-3F62145AF10B}">
      <dgm:prSet phldrT="[Text]" custT="1"/>
      <dgm:spPr/>
      <dgm:t>
        <a:bodyPr/>
        <a:lstStyle/>
        <a:p>
          <a:r>
            <a:rPr lang="en-US" sz="2000" dirty="0" err="1"/>
            <a:t>Pandas.GetDummies</a:t>
          </a:r>
          <a:r>
            <a:rPr lang="en-US" sz="2000" dirty="0"/>
            <a:t> can create 0/1 indicator variables for categorical features</a:t>
          </a:r>
        </a:p>
      </dgm:t>
    </dgm:pt>
    <dgm:pt modelId="{33E6BB6F-6E48-4DEF-BDE3-F7F279708EC9}" type="parTrans" cxnId="{7ED7B62D-4292-4B83-8813-30A4A8CF8DE2}">
      <dgm:prSet/>
      <dgm:spPr/>
      <dgm:t>
        <a:bodyPr/>
        <a:lstStyle/>
        <a:p>
          <a:endParaRPr lang="en-US"/>
        </a:p>
      </dgm:t>
    </dgm:pt>
    <dgm:pt modelId="{F66714E1-75B8-4776-9B01-692263284E4E}" type="sibTrans" cxnId="{7ED7B62D-4292-4B83-8813-30A4A8CF8DE2}">
      <dgm:prSet/>
      <dgm:spPr/>
      <dgm:t>
        <a:bodyPr/>
        <a:lstStyle/>
        <a:p>
          <a:endParaRPr lang="en-US"/>
        </a:p>
      </dgm:t>
    </dgm:pt>
    <dgm:pt modelId="{63D62D7E-76FF-41A7-98C0-006EAA37A923}">
      <dgm:prSet phldrT="[Text]" custT="1"/>
      <dgm:spPr/>
      <dgm:t>
        <a:bodyPr/>
        <a:lstStyle/>
        <a:p>
          <a:r>
            <a:rPr lang="en-US" sz="2000" dirty="0">
              <a:solidFill>
                <a:schemeClr val="tx1"/>
              </a:solidFill>
            </a:rPr>
            <a:t>Can we use the </a:t>
          </a:r>
          <a:r>
            <a:rPr lang="en-US" sz="2000" dirty="0" err="1">
              <a:solidFill>
                <a:schemeClr val="tx1"/>
              </a:solidFill>
            </a:rPr>
            <a:t>BernoulliNB</a:t>
          </a:r>
          <a:r>
            <a:rPr lang="en-US" sz="2000" dirty="0">
              <a:solidFill>
                <a:schemeClr val="tx1"/>
              </a:solidFill>
            </a:rPr>
            <a:t> function for categorical features? </a:t>
          </a:r>
        </a:p>
      </dgm:t>
    </dgm:pt>
    <dgm:pt modelId="{9D3DDCE2-E48B-4CF0-9B0D-6B7B126BEFFF}" type="parTrans" cxnId="{CED900A2-DAA1-4AB0-B6FA-549977DE9A18}">
      <dgm:prSet/>
      <dgm:spPr/>
      <dgm:t>
        <a:bodyPr/>
        <a:lstStyle/>
        <a:p>
          <a:endParaRPr lang="en-US"/>
        </a:p>
      </dgm:t>
    </dgm:pt>
    <dgm:pt modelId="{A841FDEE-EEB1-4672-AA21-53C6C6DF03DA}" type="sibTrans" cxnId="{CED900A2-DAA1-4AB0-B6FA-549977DE9A18}">
      <dgm:prSet/>
      <dgm:spPr/>
      <dgm:t>
        <a:bodyPr/>
        <a:lstStyle/>
        <a:p>
          <a:endParaRPr lang="en-US"/>
        </a:p>
      </dgm:t>
    </dgm:pt>
    <dgm:pt modelId="{2D5F59BA-E8B6-4E3A-8EA7-E391FE4F0D2C}" type="pres">
      <dgm:prSet presAssocID="{503C07D3-DCF2-485A-A245-1AC49FD8849A}" presName="linearFlow" presStyleCnt="0">
        <dgm:presLayoutVars>
          <dgm:resizeHandles val="exact"/>
        </dgm:presLayoutVars>
      </dgm:prSet>
      <dgm:spPr/>
    </dgm:pt>
    <dgm:pt modelId="{5B8B3BAF-1AB0-4820-B377-ADB3A2F36EC3}" type="pres">
      <dgm:prSet presAssocID="{56A26932-B35E-4A06-BE25-4215B3CE7AB3}" presName="node" presStyleLbl="node1" presStyleIdx="0" presStyleCnt="3">
        <dgm:presLayoutVars>
          <dgm:bulletEnabled val="1"/>
        </dgm:presLayoutVars>
      </dgm:prSet>
      <dgm:spPr/>
    </dgm:pt>
    <dgm:pt modelId="{A62BBA32-91F5-4DB5-838D-3CD531731271}" type="pres">
      <dgm:prSet presAssocID="{F5AA321C-0299-406C-A47F-7C7725E89E9A}" presName="sibTrans" presStyleLbl="sibTrans2D1" presStyleIdx="0" presStyleCnt="2"/>
      <dgm:spPr/>
    </dgm:pt>
    <dgm:pt modelId="{783632CA-ABA7-4BA0-B172-85339DA69B79}" type="pres">
      <dgm:prSet presAssocID="{F5AA321C-0299-406C-A47F-7C7725E89E9A}" presName="connectorText" presStyleLbl="sibTrans2D1" presStyleIdx="0" presStyleCnt="2"/>
      <dgm:spPr/>
    </dgm:pt>
    <dgm:pt modelId="{A4DBD172-3E7E-4954-9114-FA278BE8373A}" type="pres">
      <dgm:prSet presAssocID="{64EB11C9-E9A2-47DA-9EA3-3F62145AF10B}" presName="node" presStyleLbl="node1" presStyleIdx="1" presStyleCnt="3">
        <dgm:presLayoutVars>
          <dgm:bulletEnabled val="1"/>
        </dgm:presLayoutVars>
      </dgm:prSet>
      <dgm:spPr/>
    </dgm:pt>
    <dgm:pt modelId="{E1479E0F-D809-425C-AE30-3BC06D154AD5}" type="pres">
      <dgm:prSet presAssocID="{F66714E1-75B8-4776-9B01-692263284E4E}" presName="sibTrans" presStyleLbl="sibTrans2D1" presStyleIdx="1" presStyleCnt="2"/>
      <dgm:spPr/>
    </dgm:pt>
    <dgm:pt modelId="{656B2536-AFBC-4BCF-83AA-1F1C14CD1DE7}" type="pres">
      <dgm:prSet presAssocID="{F66714E1-75B8-4776-9B01-692263284E4E}" presName="connectorText" presStyleLbl="sibTrans2D1" presStyleIdx="1" presStyleCnt="2"/>
      <dgm:spPr/>
    </dgm:pt>
    <dgm:pt modelId="{880F2C37-2E20-4FC7-8AB2-035416D05E64}" type="pres">
      <dgm:prSet presAssocID="{63D62D7E-76FF-41A7-98C0-006EAA37A923}" presName="node" presStyleLbl="node1" presStyleIdx="2" presStyleCnt="3">
        <dgm:presLayoutVars>
          <dgm:bulletEnabled val="1"/>
        </dgm:presLayoutVars>
      </dgm:prSet>
      <dgm:spPr/>
    </dgm:pt>
  </dgm:ptLst>
  <dgm:cxnLst>
    <dgm:cxn modelId="{33FC442D-7E58-457F-9DDF-5A53C213CB24}" type="presOf" srcId="{64EB11C9-E9A2-47DA-9EA3-3F62145AF10B}" destId="{A4DBD172-3E7E-4954-9114-FA278BE8373A}" srcOrd="0" destOrd="0" presId="urn:microsoft.com/office/officeart/2005/8/layout/process2"/>
    <dgm:cxn modelId="{7ED7B62D-4292-4B83-8813-30A4A8CF8DE2}" srcId="{503C07D3-DCF2-485A-A245-1AC49FD8849A}" destId="{64EB11C9-E9A2-47DA-9EA3-3F62145AF10B}" srcOrd="1" destOrd="0" parTransId="{33E6BB6F-6E48-4DEF-BDE3-F7F279708EC9}" sibTransId="{F66714E1-75B8-4776-9B01-692263284E4E}"/>
    <dgm:cxn modelId="{48FB922E-29A5-4010-AFCC-5182A91B304A}" type="presOf" srcId="{503C07D3-DCF2-485A-A245-1AC49FD8849A}" destId="{2D5F59BA-E8B6-4E3A-8EA7-E391FE4F0D2C}" srcOrd="0" destOrd="0" presId="urn:microsoft.com/office/officeart/2005/8/layout/process2"/>
    <dgm:cxn modelId="{DEDAC166-B2CB-409E-8AA8-4F6F3AE3061A}" type="presOf" srcId="{63D62D7E-76FF-41A7-98C0-006EAA37A923}" destId="{880F2C37-2E20-4FC7-8AB2-035416D05E64}" srcOrd="0" destOrd="0" presId="urn:microsoft.com/office/officeart/2005/8/layout/process2"/>
    <dgm:cxn modelId="{EE8C2869-7414-4631-A393-C640D7927AC8}" type="presOf" srcId="{F66714E1-75B8-4776-9B01-692263284E4E}" destId="{656B2536-AFBC-4BCF-83AA-1F1C14CD1DE7}" srcOrd="1" destOrd="0" presId="urn:microsoft.com/office/officeart/2005/8/layout/process2"/>
    <dgm:cxn modelId="{E998548D-0842-4083-82EE-B1A79E4095E3}" srcId="{503C07D3-DCF2-485A-A245-1AC49FD8849A}" destId="{56A26932-B35E-4A06-BE25-4215B3CE7AB3}" srcOrd="0" destOrd="0" parTransId="{BFC5A53F-B52C-4065-B1CF-61CC38CBB119}" sibTransId="{F5AA321C-0299-406C-A47F-7C7725E89E9A}"/>
    <dgm:cxn modelId="{1FF75A8D-0554-4449-B940-C909610EE56F}" type="presOf" srcId="{F5AA321C-0299-406C-A47F-7C7725E89E9A}" destId="{783632CA-ABA7-4BA0-B172-85339DA69B79}" srcOrd="1" destOrd="0" presId="urn:microsoft.com/office/officeart/2005/8/layout/process2"/>
    <dgm:cxn modelId="{DD12349A-921D-4EA6-9065-463C33A41A09}" type="presOf" srcId="{F5AA321C-0299-406C-A47F-7C7725E89E9A}" destId="{A62BBA32-91F5-4DB5-838D-3CD531731271}" srcOrd="0" destOrd="0" presId="urn:microsoft.com/office/officeart/2005/8/layout/process2"/>
    <dgm:cxn modelId="{CED900A2-DAA1-4AB0-B6FA-549977DE9A18}" srcId="{503C07D3-DCF2-485A-A245-1AC49FD8849A}" destId="{63D62D7E-76FF-41A7-98C0-006EAA37A923}" srcOrd="2" destOrd="0" parTransId="{9D3DDCE2-E48B-4CF0-9B0D-6B7B126BEFFF}" sibTransId="{A841FDEE-EEB1-4672-AA21-53C6C6DF03DA}"/>
    <dgm:cxn modelId="{44F324A6-2D60-41DF-9098-2B34C6803404}" type="presOf" srcId="{F66714E1-75B8-4776-9B01-692263284E4E}" destId="{E1479E0F-D809-425C-AE30-3BC06D154AD5}" srcOrd="0" destOrd="0" presId="urn:microsoft.com/office/officeart/2005/8/layout/process2"/>
    <dgm:cxn modelId="{157BB8E8-FA0D-4443-856F-7ACB2F1B2D7F}" type="presOf" srcId="{56A26932-B35E-4A06-BE25-4215B3CE7AB3}" destId="{5B8B3BAF-1AB0-4820-B377-ADB3A2F36EC3}" srcOrd="0" destOrd="0" presId="urn:microsoft.com/office/officeart/2005/8/layout/process2"/>
    <dgm:cxn modelId="{28225017-2DD4-494F-9418-F9BF7A05BBC8}" type="presParOf" srcId="{2D5F59BA-E8B6-4E3A-8EA7-E391FE4F0D2C}" destId="{5B8B3BAF-1AB0-4820-B377-ADB3A2F36EC3}" srcOrd="0" destOrd="0" presId="urn:microsoft.com/office/officeart/2005/8/layout/process2"/>
    <dgm:cxn modelId="{51AC6A1B-8F30-4303-9D5A-3B278170BC1D}" type="presParOf" srcId="{2D5F59BA-E8B6-4E3A-8EA7-E391FE4F0D2C}" destId="{A62BBA32-91F5-4DB5-838D-3CD531731271}" srcOrd="1" destOrd="0" presId="urn:microsoft.com/office/officeart/2005/8/layout/process2"/>
    <dgm:cxn modelId="{2D02BFE7-0EA3-43E8-BEF7-CC42F1FEEB18}" type="presParOf" srcId="{A62BBA32-91F5-4DB5-838D-3CD531731271}" destId="{783632CA-ABA7-4BA0-B172-85339DA69B79}" srcOrd="0" destOrd="0" presId="urn:microsoft.com/office/officeart/2005/8/layout/process2"/>
    <dgm:cxn modelId="{199EA993-A824-482C-AA6B-6413AF0172EB}" type="presParOf" srcId="{2D5F59BA-E8B6-4E3A-8EA7-E391FE4F0D2C}" destId="{A4DBD172-3E7E-4954-9114-FA278BE8373A}" srcOrd="2" destOrd="0" presId="urn:microsoft.com/office/officeart/2005/8/layout/process2"/>
    <dgm:cxn modelId="{94353F12-1A37-47D4-9B99-EBAFB4517765}" type="presParOf" srcId="{2D5F59BA-E8B6-4E3A-8EA7-E391FE4F0D2C}" destId="{E1479E0F-D809-425C-AE30-3BC06D154AD5}" srcOrd="3" destOrd="0" presId="urn:microsoft.com/office/officeart/2005/8/layout/process2"/>
    <dgm:cxn modelId="{4A4CB6A4-4AA9-42ED-9DFD-B52BB76D812A}" type="presParOf" srcId="{E1479E0F-D809-425C-AE30-3BC06D154AD5}" destId="{656B2536-AFBC-4BCF-83AA-1F1C14CD1DE7}" srcOrd="0" destOrd="0" presId="urn:microsoft.com/office/officeart/2005/8/layout/process2"/>
    <dgm:cxn modelId="{5D081771-9990-4EF2-8255-5D5D41525EEC}" type="presParOf" srcId="{2D5F59BA-E8B6-4E3A-8EA7-E391FE4F0D2C}" destId="{880F2C37-2E20-4FC7-8AB2-035416D05E64}" srcOrd="4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79EA9E5C-8C77-4470-AB5F-6494E001D040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A72EDB6-F804-415E-B26A-771DA7413D3C}">
      <dgm:prSet phldrT="[Text]"/>
      <dgm:spPr/>
      <dgm:t>
        <a:bodyPr/>
        <a:lstStyle/>
        <a:p>
          <a:r>
            <a:rPr lang="en-US" b="0" i="0" dirty="0"/>
            <a:t>Are you taking any dietary supplements?</a:t>
          </a:r>
          <a:endParaRPr lang="en-US" dirty="0"/>
        </a:p>
      </dgm:t>
    </dgm:pt>
    <dgm:pt modelId="{14E145F8-E791-4A2B-B712-718D9094A0CB}" type="parTrans" cxnId="{AD4F1E04-B8EA-41D8-A257-9F324169CEC5}">
      <dgm:prSet/>
      <dgm:spPr/>
      <dgm:t>
        <a:bodyPr/>
        <a:lstStyle/>
        <a:p>
          <a:endParaRPr lang="en-US"/>
        </a:p>
      </dgm:t>
    </dgm:pt>
    <dgm:pt modelId="{C50FDA5A-727A-4BA7-BD15-A095DB8F37BD}" type="sibTrans" cxnId="{AD4F1E04-B8EA-41D8-A257-9F324169CEC5}">
      <dgm:prSet/>
      <dgm:spPr/>
      <dgm:t>
        <a:bodyPr/>
        <a:lstStyle/>
        <a:p>
          <a:endParaRPr lang="en-US"/>
        </a:p>
      </dgm:t>
    </dgm:pt>
    <dgm:pt modelId="{6966F036-13FF-4396-B393-C64B977A0B2D}">
      <dgm:prSet phldrT="[Text]"/>
      <dgm:spPr/>
      <dgm:t>
        <a:bodyPr/>
        <a:lstStyle/>
        <a:p>
          <a:r>
            <a:rPr lang="en-US" b="0" i="0" dirty="0"/>
            <a:t>Is TV a primary source of information about nutrition?</a:t>
          </a:r>
          <a:endParaRPr lang="en-US" dirty="0"/>
        </a:p>
      </dgm:t>
    </dgm:pt>
    <dgm:pt modelId="{7B1DD214-C1F2-4813-9A3D-094C8C0F67F3}" type="parTrans" cxnId="{5E9011AE-9D1A-42CF-A312-468B277C6B52}">
      <dgm:prSet/>
      <dgm:spPr/>
      <dgm:t>
        <a:bodyPr/>
        <a:lstStyle/>
        <a:p>
          <a:endParaRPr lang="en-US"/>
        </a:p>
      </dgm:t>
    </dgm:pt>
    <dgm:pt modelId="{F7678AD8-5CA5-4934-B3B3-9AE878086320}" type="sibTrans" cxnId="{5E9011AE-9D1A-42CF-A312-468B277C6B52}">
      <dgm:prSet/>
      <dgm:spPr/>
      <dgm:t>
        <a:bodyPr/>
        <a:lstStyle/>
        <a:p>
          <a:endParaRPr lang="en-US"/>
        </a:p>
      </dgm:t>
    </dgm:pt>
    <dgm:pt modelId="{B9BEA8D1-3692-42C2-933C-1E8F30EEF355}">
      <dgm:prSet phldrT="[Text]"/>
      <dgm:spPr/>
      <dgm:t>
        <a:bodyPr/>
        <a:lstStyle/>
        <a:p>
          <a:r>
            <a:rPr lang="en-US" b="0" i="0" dirty="0"/>
            <a:t>Are magazines a primary source of information about nutrition?</a:t>
          </a:r>
          <a:endParaRPr lang="en-US" dirty="0"/>
        </a:p>
      </dgm:t>
    </dgm:pt>
    <dgm:pt modelId="{CBA7DC5F-143A-4A84-A52E-BFD38E85660B}" type="parTrans" cxnId="{3E5672FF-DF23-4A81-9EFB-8510D3756301}">
      <dgm:prSet/>
      <dgm:spPr/>
      <dgm:t>
        <a:bodyPr/>
        <a:lstStyle/>
        <a:p>
          <a:endParaRPr lang="en-US"/>
        </a:p>
      </dgm:t>
    </dgm:pt>
    <dgm:pt modelId="{DF43CCED-5099-4ABA-AED9-9410368C5863}" type="sibTrans" cxnId="{3E5672FF-DF23-4A81-9EFB-8510D3756301}">
      <dgm:prSet/>
      <dgm:spPr/>
      <dgm:t>
        <a:bodyPr/>
        <a:lstStyle/>
        <a:p>
          <a:endParaRPr lang="en-US"/>
        </a:p>
      </dgm:t>
    </dgm:pt>
    <dgm:pt modelId="{164CD173-B1C3-4440-9845-6AC2D01DA99C}">
      <dgm:prSet phldrT="[Text]"/>
      <dgm:spPr/>
      <dgm:t>
        <a:bodyPr/>
        <a:lstStyle/>
        <a:p>
          <a:r>
            <a:rPr lang="en-US" b="0" i="0" dirty="0"/>
            <a:t>Are friends a primary source of information about nutrition?</a:t>
          </a:r>
          <a:endParaRPr lang="en-US" dirty="0"/>
        </a:p>
      </dgm:t>
    </dgm:pt>
    <dgm:pt modelId="{3868655C-9C1B-459D-9AD5-BA75ED3AF49A}" type="parTrans" cxnId="{69A138F0-12A5-4E7A-9655-053027007855}">
      <dgm:prSet/>
      <dgm:spPr/>
      <dgm:t>
        <a:bodyPr/>
        <a:lstStyle/>
        <a:p>
          <a:endParaRPr lang="en-US"/>
        </a:p>
      </dgm:t>
    </dgm:pt>
    <dgm:pt modelId="{E5C0269E-58F8-4FCC-B98D-C3D35C87A681}" type="sibTrans" cxnId="{69A138F0-12A5-4E7A-9655-053027007855}">
      <dgm:prSet/>
      <dgm:spPr/>
      <dgm:t>
        <a:bodyPr/>
        <a:lstStyle/>
        <a:p>
          <a:endParaRPr lang="en-US"/>
        </a:p>
      </dgm:t>
    </dgm:pt>
    <dgm:pt modelId="{3E86EDCA-46A0-47AD-BD54-7B897160C167}">
      <dgm:prSet phldrT="[Text]"/>
      <dgm:spPr/>
      <dgm:t>
        <a:bodyPr/>
        <a:lstStyle/>
        <a:p>
          <a:r>
            <a:rPr lang="en-US" b="0" i="0" dirty="0"/>
            <a:t>Is your doctor a primary source of information about nutrition?</a:t>
          </a:r>
          <a:endParaRPr lang="en-US" dirty="0"/>
        </a:p>
      </dgm:t>
    </dgm:pt>
    <dgm:pt modelId="{4B195317-B5FF-42FD-A7A8-97241F4242EE}" type="parTrans" cxnId="{FE52D3B3-740B-4B6B-AE06-E896FCA5AC7E}">
      <dgm:prSet/>
      <dgm:spPr/>
      <dgm:t>
        <a:bodyPr/>
        <a:lstStyle/>
        <a:p>
          <a:endParaRPr lang="en-US"/>
        </a:p>
      </dgm:t>
    </dgm:pt>
    <dgm:pt modelId="{6087C4A4-50E9-4BC6-A6DC-9AB730438303}" type="sibTrans" cxnId="{FE52D3B3-740B-4B6B-AE06-E896FCA5AC7E}">
      <dgm:prSet/>
      <dgm:spPr/>
      <dgm:t>
        <a:bodyPr/>
        <a:lstStyle/>
        <a:p>
          <a:endParaRPr lang="en-US"/>
        </a:p>
      </dgm:t>
    </dgm:pt>
    <dgm:pt modelId="{A0D247DA-63DE-45AC-A99B-49D788DA13B1}" type="pres">
      <dgm:prSet presAssocID="{79EA9E5C-8C77-4470-AB5F-6494E001D04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BFD73686-99B9-4120-8C64-3B5D418B412F}" type="pres">
      <dgm:prSet presAssocID="{2A72EDB6-F804-415E-B26A-771DA7413D3C}" presName="hierRoot1" presStyleCnt="0">
        <dgm:presLayoutVars>
          <dgm:hierBranch val="init"/>
        </dgm:presLayoutVars>
      </dgm:prSet>
      <dgm:spPr/>
    </dgm:pt>
    <dgm:pt modelId="{01DE2DA9-8CC4-4B88-8A09-DC00E2B0E145}" type="pres">
      <dgm:prSet presAssocID="{2A72EDB6-F804-415E-B26A-771DA7413D3C}" presName="rootComposite1" presStyleCnt="0"/>
      <dgm:spPr/>
    </dgm:pt>
    <dgm:pt modelId="{4EB55DB3-2A77-4498-A41D-7B06A8E96BA4}" type="pres">
      <dgm:prSet presAssocID="{2A72EDB6-F804-415E-B26A-771DA7413D3C}" presName="rootText1" presStyleLbl="node0" presStyleIdx="0" presStyleCnt="1">
        <dgm:presLayoutVars>
          <dgm:chPref val="3"/>
        </dgm:presLayoutVars>
      </dgm:prSet>
      <dgm:spPr/>
    </dgm:pt>
    <dgm:pt modelId="{523DA9BC-98AE-45D1-95FF-FECD1B10BB14}" type="pres">
      <dgm:prSet presAssocID="{2A72EDB6-F804-415E-B26A-771DA7413D3C}" presName="rootConnector1" presStyleLbl="node1" presStyleIdx="0" presStyleCnt="0"/>
      <dgm:spPr/>
    </dgm:pt>
    <dgm:pt modelId="{ECF9E67F-A50D-4AF5-8AE7-E51D252427C6}" type="pres">
      <dgm:prSet presAssocID="{2A72EDB6-F804-415E-B26A-771DA7413D3C}" presName="hierChild2" presStyleCnt="0"/>
      <dgm:spPr/>
    </dgm:pt>
    <dgm:pt modelId="{DA2AD8E8-46A6-4959-853D-F050EC653B0A}" type="pres">
      <dgm:prSet presAssocID="{7B1DD214-C1F2-4813-9A3D-094C8C0F67F3}" presName="Name64" presStyleLbl="parChTrans1D2" presStyleIdx="0" presStyleCnt="4"/>
      <dgm:spPr/>
    </dgm:pt>
    <dgm:pt modelId="{39D9962A-BFFF-4178-A5CD-D1990987D7C5}" type="pres">
      <dgm:prSet presAssocID="{6966F036-13FF-4396-B393-C64B977A0B2D}" presName="hierRoot2" presStyleCnt="0">
        <dgm:presLayoutVars>
          <dgm:hierBranch val="init"/>
        </dgm:presLayoutVars>
      </dgm:prSet>
      <dgm:spPr/>
    </dgm:pt>
    <dgm:pt modelId="{2F7788CC-8063-4A16-88A1-E6394344E220}" type="pres">
      <dgm:prSet presAssocID="{6966F036-13FF-4396-B393-C64B977A0B2D}" presName="rootComposite" presStyleCnt="0"/>
      <dgm:spPr/>
    </dgm:pt>
    <dgm:pt modelId="{D49359C1-3F08-4BF5-AD43-B36B7418949C}" type="pres">
      <dgm:prSet presAssocID="{6966F036-13FF-4396-B393-C64B977A0B2D}" presName="rootText" presStyleLbl="node2" presStyleIdx="0" presStyleCnt="4">
        <dgm:presLayoutVars>
          <dgm:chPref val="3"/>
        </dgm:presLayoutVars>
      </dgm:prSet>
      <dgm:spPr/>
    </dgm:pt>
    <dgm:pt modelId="{13AC046F-3E8D-455E-950C-06349BA67973}" type="pres">
      <dgm:prSet presAssocID="{6966F036-13FF-4396-B393-C64B977A0B2D}" presName="rootConnector" presStyleLbl="node2" presStyleIdx="0" presStyleCnt="4"/>
      <dgm:spPr/>
    </dgm:pt>
    <dgm:pt modelId="{EEBDF3F9-FFB8-4CC2-8E6B-4702FA3018C5}" type="pres">
      <dgm:prSet presAssocID="{6966F036-13FF-4396-B393-C64B977A0B2D}" presName="hierChild4" presStyleCnt="0"/>
      <dgm:spPr/>
    </dgm:pt>
    <dgm:pt modelId="{7B1E6347-92BD-4071-B218-BA7E3EC790DA}" type="pres">
      <dgm:prSet presAssocID="{6966F036-13FF-4396-B393-C64B977A0B2D}" presName="hierChild5" presStyleCnt="0"/>
      <dgm:spPr/>
    </dgm:pt>
    <dgm:pt modelId="{EC1F396D-CA93-4EAD-AA55-BE1C72064C83}" type="pres">
      <dgm:prSet presAssocID="{CBA7DC5F-143A-4A84-A52E-BFD38E85660B}" presName="Name64" presStyleLbl="parChTrans1D2" presStyleIdx="1" presStyleCnt="4"/>
      <dgm:spPr/>
    </dgm:pt>
    <dgm:pt modelId="{E082189B-AF78-4301-9BB5-DFDDF3024E2F}" type="pres">
      <dgm:prSet presAssocID="{B9BEA8D1-3692-42C2-933C-1E8F30EEF355}" presName="hierRoot2" presStyleCnt="0">
        <dgm:presLayoutVars>
          <dgm:hierBranch val="init"/>
        </dgm:presLayoutVars>
      </dgm:prSet>
      <dgm:spPr/>
    </dgm:pt>
    <dgm:pt modelId="{16A88FD9-ED1F-4A9B-A0B0-3558543BB919}" type="pres">
      <dgm:prSet presAssocID="{B9BEA8D1-3692-42C2-933C-1E8F30EEF355}" presName="rootComposite" presStyleCnt="0"/>
      <dgm:spPr/>
    </dgm:pt>
    <dgm:pt modelId="{17370A89-55C8-4A15-9844-F214759267C4}" type="pres">
      <dgm:prSet presAssocID="{B9BEA8D1-3692-42C2-933C-1E8F30EEF355}" presName="rootText" presStyleLbl="node2" presStyleIdx="1" presStyleCnt="4">
        <dgm:presLayoutVars>
          <dgm:chPref val="3"/>
        </dgm:presLayoutVars>
      </dgm:prSet>
      <dgm:spPr/>
    </dgm:pt>
    <dgm:pt modelId="{A759CBD7-06B7-4DFC-9CCA-177E57CAEF4B}" type="pres">
      <dgm:prSet presAssocID="{B9BEA8D1-3692-42C2-933C-1E8F30EEF355}" presName="rootConnector" presStyleLbl="node2" presStyleIdx="1" presStyleCnt="4"/>
      <dgm:spPr/>
    </dgm:pt>
    <dgm:pt modelId="{B47C9123-2C05-4D31-954C-87C1F8A77CC4}" type="pres">
      <dgm:prSet presAssocID="{B9BEA8D1-3692-42C2-933C-1E8F30EEF355}" presName="hierChild4" presStyleCnt="0"/>
      <dgm:spPr/>
    </dgm:pt>
    <dgm:pt modelId="{459AEAED-9B9F-45D9-A689-CA60E772F8C1}" type="pres">
      <dgm:prSet presAssocID="{B9BEA8D1-3692-42C2-933C-1E8F30EEF355}" presName="hierChild5" presStyleCnt="0"/>
      <dgm:spPr/>
    </dgm:pt>
    <dgm:pt modelId="{666D31FD-F5EC-4305-AFA3-24872C3C95EB}" type="pres">
      <dgm:prSet presAssocID="{3868655C-9C1B-459D-9AD5-BA75ED3AF49A}" presName="Name64" presStyleLbl="parChTrans1D2" presStyleIdx="2" presStyleCnt="4"/>
      <dgm:spPr/>
    </dgm:pt>
    <dgm:pt modelId="{4FD337B7-69C8-48A1-A33C-806187FCF291}" type="pres">
      <dgm:prSet presAssocID="{164CD173-B1C3-4440-9845-6AC2D01DA99C}" presName="hierRoot2" presStyleCnt="0">
        <dgm:presLayoutVars>
          <dgm:hierBranch val="init"/>
        </dgm:presLayoutVars>
      </dgm:prSet>
      <dgm:spPr/>
    </dgm:pt>
    <dgm:pt modelId="{D5E1AA9E-AE50-429F-8246-7751F3C327A8}" type="pres">
      <dgm:prSet presAssocID="{164CD173-B1C3-4440-9845-6AC2D01DA99C}" presName="rootComposite" presStyleCnt="0"/>
      <dgm:spPr/>
    </dgm:pt>
    <dgm:pt modelId="{C987D393-A0C4-4868-9E58-2E707ABEE7C0}" type="pres">
      <dgm:prSet presAssocID="{164CD173-B1C3-4440-9845-6AC2D01DA99C}" presName="rootText" presStyleLbl="node2" presStyleIdx="2" presStyleCnt="4">
        <dgm:presLayoutVars>
          <dgm:chPref val="3"/>
        </dgm:presLayoutVars>
      </dgm:prSet>
      <dgm:spPr/>
    </dgm:pt>
    <dgm:pt modelId="{C0ED83DE-B1AC-43AF-ABC3-EAF45F90B77D}" type="pres">
      <dgm:prSet presAssocID="{164CD173-B1C3-4440-9845-6AC2D01DA99C}" presName="rootConnector" presStyleLbl="node2" presStyleIdx="2" presStyleCnt="4"/>
      <dgm:spPr/>
    </dgm:pt>
    <dgm:pt modelId="{D21DBEBB-3905-47C1-B4AC-707F23E60DAF}" type="pres">
      <dgm:prSet presAssocID="{164CD173-B1C3-4440-9845-6AC2D01DA99C}" presName="hierChild4" presStyleCnt="0"/>
      <dgm:spPr/>
    </dgm:pt>
    <dgm:pt modelId="{E60AC432-4FD6-4845-815C-3756880EA46D}" type="pres">
      <dgm:prSet presAssocID="{164CD173-B1C3-4440-9845-6AC2D01DA99C}" presName="hierChild5" presStyleCnt="0"/>
      <dgm:spPr/>
    </dgm:pt>
    <dgm:pt modelId="{CCFDEC5F-9529-4C7C-A4C7-4F6563B12792}" type="pres">
      <dgm:prSet presAssocID="{4B195317-B5FF-42FD-A7A8-97241F4242EE}" presName="Name64" presStyleLbl="parChTrans1D2" presStyleIdx="3" presStyleCnt="4"/>
      <dgm:spPr/>
    </dgm:pt>
    <dgm:pt modelId="{8F235D21-D6AF-4BDF-A478-BAE9D8E1F7C8}" type="pres">
      <dgm:prSet presAssocID="{3E86EDCA-46A0-47AD-BD54-7B897160C167}" presName="hierRoot2" presStyleCnt="0">
        <dgm:presLayoutVars>
          <dgm:hierBranch val="init"/>
        </dgm:presLayoutVars>
      </dgm:prSet>
      <dgm:spPr/>
    </dgm:pt>
    <dgm:pt modelId="{2080AEFB-68F0-43DF-BEF0-96EC62D867D3}" type="pres">
      <dgm:prSet presAssocID="{3E86EDCA-46A0-47AD-BD54-7B897160C167}" presName="rootComposite" presStyleCnt="0"/>
      <dgm:spPr/>
    </dgm:pt>
    <dgm:pt modelId="{8FCC57D2-2DD1-422F-A09D-750FAB0CF8CC}" type="pres">
      <dgm:prSet presAssocID="{3E86EDCA-46A0-47AD-BD54-7B897160C167}" presName="rootText" presStyleLbl="node2" presStyleIdx="3" presStyleCnt="4">
        <dgm:presLayoutVars>
          <dgm:chPref val="3"/>
        </dgm:presLayoutVars>
      </dgm:prSet>
      <dgm:spPr/>
    </dgm:pt>
    <dgm:pt modelId="{79A33DA9-AC85-4E97-A122-C67DE6FE090C}" type="pres">
      <dgm:prSet presAssocID="{3E86EDCA-46A0-47AD-BD54-7B897160C167}" presName="rootConnector" presStyleLbl="node2" presStyleIdx="3" presStyleCnt="4"/>
      <dgm:spPr/>
    </dgm:pt>
    <dgm:pt modelId="{8562643F-B7ED-4423-8295-6C18152E80ED}" type="pres">
      <dgm:prSet presAssocID="{3E86EDCA-46A0-47AD-BD54-7B897160C167}" presName="hierChild4" presStyleCnt="0"/>
      <dgm:spPr/>
    </dgm:pt>
    <dgm:pt modelId="{B46463A7-C393-4CEC-8C6A-042A0436D7F5}" type="pres">
      <dgm:prSet presAssocID="{3E86EDCA-46A0-47AD-BD54-7B897160C167}" presName="hierChild5" presStyleCnt="0"/>
      <dgm:spPr/>
    </dgm:pt>
    <dgm:pt modelId="{6D2B9308-7799-4CD9-898D-7DF2D6D1BE3A}" type="pres">
      <dgm:prSet presAssocID="{2A72EDB6-F804-415E-B26A-771DA7413D3C}" presName="hierChild3" presStyleCnt="0"/>
      <dgm:spPr/>
    </dgm:pt>
  </dgm:ptLst>
  <dgm:cxnLst>
    <dgm:cxn modelId="{AD4F1E04-B8EA-41D8-A257-9F324169CEC5}" srcId="{79EA9E5C-8C77-4470-AB5F-6494E001D040}" destId="{2A72EDB6-F804-415E-B26A-771DA7413D3C}" srcOrd="0" destOrd="0" parTransId="{14E145F8-E791-4A2B-B712-718D9094A0CB}" sibTransId="{C50FDA5A-727A-4BA7-BD15-A095DB8F37BD}"/>
    <dgm:cxn modelId="{3FB33924-97AC-4224-AE68-E94CC0D661BD}" type="presOf" srcId="{B9BEA8D1-3692-42C2-933C-1E8F30EEF355}" destId="{17370A89-55C8-4A15-9844-F214759267C4}" srcOrd="0" destOrd="0" presId="urn:microsoft.com/office/officeart/2009/3/layout/HorizontalOrganizationChart"/>
    <dgm:cxn modelId="{8CE41538-A9FB-4DD7-8E1F-626CD832D7B4}" type="presOf" srcId="{6966F036-13FF-4396-B393-C64B977A0B2D}" destId="{13AC046F-3E8D-455E-950C-06349BA67973}" srcOrd="1" destOrd="0" presId="urn:microsoft.com/office/officeart/2009/3/layout/HorizontalOrganizationChart"/>
    <dgm:cxn modelId="{D4D7DB3A-57D0-4313-8E03-501CE98B326C}" type="presOf" srcId="{4B195317-B5FF-42FD-A7A8-97241F4242EE}" destId="{CCFDEC5F-9529-4C7C-A4C7-4F6563B12792}" srcOrd="0" destOrd="0" presId="urn:microsoft.com/office/officeart/2009/3/layout/HorizontalOrganizationChart"/>
    <dgm:cxn modelId="{94247C45-D28F-42BF-B3D2-BE72593BFDDD}" type="presOf" srcId="{7B1DD214-C1F2-4813-9A3D-094C8C0F67F3}" destId="{DA2AD8E8-46A6-4959-853D-F050EC653B0A}" srcOrd="0" destOrd="0" presId="urn:microsoft.com/office/officeart/2009/3/layout/HorizontalOrganizationChart"/>
    <dgm:cxn modelId="{8B317A49-5D0F-4717-AFEE-49CE8F8E4E89}" type="presOf" srcId="{2A72EDB6-F804-415E-B26A-771DA7413D3C}" destId="{523DA9BC-98AE-45D1-95FF-FECD1B10BB14}" srcOrd="1" destOrd="0" presId="urn:microsoft.com/office/officeart/2009/3/layout/HorizontalOrganizationChart"/>
    <dgm:cxn modelId="{9103CA6B-8344-4DF8-9A2A-6A0B4787A7AC}" type="presOf" srcId="{CBA7DC5F-143A-4A84-A52E-BFD38E85660B}" destId="{EC1F396D-CA93-4EAD-AA55-BE1C72064C83}" srcOrd="0" destOrd="0" presId="urn:microsoft.com/office/officeart/2009/3/layout/HorizontalOrganizationChart"/>
    <dgm:cxn modelId="{CC2FC64E-EBB9-45DD-AAB2-11A3E5944A06}" type="presOf" srcId="{3E86EDCA-46A0-47AD-BD54-7B897160C167}" destId="{8FCC57D2-2DD1-422F-A09D-750FAB0CF8CC}" srcOrd="0" destOrd="0" presId="urn:microsoft.com/office/officeart/2009/3/layout/HorizontalOrganizationChart"/>
    <dgm:cxn modelId="{8327EC82-5E20-4820-B3B0-2C5455068B2F}" type="presOf" srcId="{3E86EDCA-46A0-47AD-BD54-7B897160C167}" destId="{79A33DA9-AC85-4E97-A122-C67DE6FE090C}" srcOrd="1" destOrd="0" presId="urn:microsoft.com/office/officeart/2009/3/layout/HorizontalOrganizationChart"/>
    <dgm:cxn modelId="{21D78E83-120A-4072-9C50-39873B16F135}" type="presOf" srcId="{3868655C-9C1B-459D-9AD5-BA75ED3AF49A}" destId="{666D31FD-F5EC-4305-AFA3-24872C3C95EB}" srcOrd="0" destOrd="0" presId="urn:microsoft.com/office/officeart/2009/3/layout/HorizontalOrganizationChart"/>
    <dgm:cxn modelId="{6683B8AB-E19F-4B09-A619-EE59ECB3D169}" type="presOf" srcId="{B9BEA8D1-3692-42C2-933C-1E8F30EEF355}" destId="{A759CBD7-06B7-4DFC-9CCA-177E57CAEF4B}" srcOrd="1" destOrd="0" presId="urn:microsoft.com/office/officeart/2009/3/layout/HorizontalOrganizationChart"/>
    <dgm:cxn modelId="{5E9011AE-9D1A-42CF-A312-468B277C6B52}" srcId="{2A72EDB6-F804-415E-B26A-771DA7413D3C}" destId="{6966F036-13FF-4396-B393-C64B977A0B2D}" srcOrd="0" destOrd="0" parTransId="{7B1DD214-C1F2-4813-9A3D-094C8C0F67F3}" sibTransId="{F7678AD8-5CA5-4934-B3B3-9AE878086320}"/>
    <dgm:cxn modelId="{FE52D3B3-740B-4B6B-AE06-E896FCA5AC7E}" srcId="{2A72EDB6-F804-415E-B26A-771DA7413D3C}" destId="{3E86EDCA-46A0-47AD-BD54-7B897160C167}" srcOrd="3" destOrd="0" parTransId="{4B195317-B5FF-42FD-A7A8-97241F4242EE}" sibTransId="{6087C4A4-50E9-4BC6-A6DC-9AB730438303}"/>
    <dgm:cxn modelId="{F5090EC5-0FDA-453A-AA22-D9C52D64F24D}" type="presOf" srcId="{164CD173-B1C3-4440-9845-6AC2D01DA99C}" destId="{C0ED83DE-B1AC-43AF-ABC3-EAF45F90B77D}" srcOrd="1" destOrd="0" presId="urn:microsoft.com/office/officeart/2009/3/layout/HorizontalOrganizationChart"/>
    <dgm:cxn modelId="{3681B6C8-86FD-4D7B-9B8C-919F1546DF14}" type="presOf" srcId="{164CD173-B1C3-4440-9845-6AC2D01DA99C}" destId="{C987D393-A0C4-4868-9E58-2E707ABEE7C0}" srcOrd="0" destOrd="0" presId="urn:microsoft.com/office/officeart/2009/3/layout/HorizontalOrganizationChart"/>
    <dgm:cxn modelId="{025B64E5-FE39-46EB-9594-505E1D0ACB97}" type="presOf" srcId="{79EA9E5C-8C77-4470-AB5F-6494E001D040}" destId="{A0D247DA-63DE-45AC-A99B-49D788DA13B1}" srcOrd="0" destOrd="0" presId="urn:microsoft.com/office/officeart/2009/3/layout/HorizontalOrganizationChart"/>
    <dgm:cxn modelId="{387B5AEF-3972-4D19-8C6A-322E3BE028A4}" type="presOf" srcId="{6966F036-13FF-4396-B393-C64B977A0B2D}" destId="{D49359C1-3F08-4BF5-AD43-B36B7418949C}" srcOrd="0" destOrd="0" presId="urn:microsoft.com/office/officeart/2009/3/layout/HorizontalOrganizationChart"/>
    <dgm:cxn modelId="{69A138F0-12A5-4E7A-9655-053027007855}" srcId="{2A72EDB6-F804-415E-B26A-771DA7413D3C}" destId="{164CD173-B1C3-4440-9845-6AC2D01DA99C}" srcOrd="2" destOrd="0" parTransId="{3868655C-9C1B-459D-9AD5-BA75ED3AF49A}" sibTransId="{E5C0269E-58F8-4FCC-B98D-C3D35C87A681}"/>
    <dgm:cxn modelId="{4A6AD5F7-A2B6-477B-AA80-DE6FF50394ED}" type="presOf" srcId="{2A72EDB6-F804-415E-B26A-771DA7413D3C}" destId="{4EB55DB3-2A77-4498-A41D-7B06A8E96BA4}" srcOrd="0" destOrd="0" presId="urn:microsoft.com/office/officeart/2009/3/layout/HorizontalOrganizationChart"/>
    <dgm:cxn modelId="{3E5672FF-DF23-4A81-9EFB-8510D3756301}" srcId="{2A72EDB6-F804-415E-B26A-771DA7413D3C}" destId="{B9BEA8D1-3692-42C2-933C-1E8F30EEF355}" srcOrd="1" destOrd="0" parTransId="{CBA7DC5F-143A-4A84-A52E-BFD38E85660B}" sibTransId="{DF43CCED-5099-4ABA-AED9-9410368C5863}"/>
    <dgm:cxn modelId="{912373A0-67F1-44A4-8739-981FDF60913F}" type="presParOf" srcId="{A0D247DA-63DE-45AC-A99B-49D788DA13B1}" destId="{BFD73686-99B9-4120-8C64-3B5D418B412F}" srcOrd="0" destOrd="0" presId="urn:microsoft.com/office/officeart/2009/3/layout/HorizontalOrganizationChart"/>
    <dgm:cxn modelId="{DF784EEC-FC43-455E-AD10-E21CFE5FA9B0}" type="presParOf" srcId="{BFD73686-99B9-4120-8C64-3B5D418B412F}" destId="{01DE2DA9-8CC4-4B88-8A09-DC00E2B0E145}" srcOrd="0" destOrd="0" presId="urn:microsoft.com/office/officeart/2009/3/layout/HorizontalOrganizationChart"/>
    <dgm:cxn modelId="{838A19FD-8D41-4A69-814E-BE44F554AF75}" type="presParOf" srcId="{01DE2DA9-8CC4-4B88-8A09-DC00E2B0E145}" destId="{4EB55DB3-2A77-4498-A41D-7B06A8E96BA4}" srcOrd="0" destOrd="0" presId="urn:microsoft.com/office/officeart/2009/3/layout/HorizontalOrganizationChart"/>
    <dgm:cxn modelId="{2B5C4D68-D217-484B-B2D6-16B32C2B0A20}" type="presParOf" srcId="{01DE2DA9-8CC4-4B88-8A09-DC00E2B0E145}" destId="{523DA9BC-98AE-45D1-95FF-FECD1B10BB14}" srcOrd="1" destOrd="0" presId="urn:microsoft.com/office/officeart/2009/3/layout/HorizontalOrganizationChart"/>
    <dgm:cxn modelId="{24C19DCE-8BDC-4B0C-9CFC-C03DF055275A}" type="presParOf" srcId="{BFD73686-99B9-4120-8C64-3B5D418B412F}" destId="{ECF9E67F-A50D-4AF5-8AE7-E51D252427C6}" srcOrd="1" destOrd="0" presId="urn:microsoft.com/office/officeart/2009/3/layout/HorizontalOrganizationChart"/>
    <dgm:cxn modelId="{D9E5A66C-A1D4-486E-A039-C3A5D1E1EDC6}" type="presParOf" srcId="{ECF9E67F-A50D-4AF5-8AE7-E51D252427C6}" destId="{DA2AD8E8-46A6-4959-853D-F050EC653B0A}" srcOrd="0" destOrd="0" presId="urn:microsoft.com/office/officeart/2009/3/layout/HorizontalOrganizationChart"/>
    <dgm:cxn modelId="{922436FD-3746-49F5-9E90-174307F55FCE}" type="presParOf" srcId="{ECF9E67F-A50D-4AF5-8AE7-E51D252427C6}" destId="{39D9962A-BFFF-4178-A5CD-D1990987D7C5}" srcOrd="1" destOrd="0" presId="urn:microsoft.com/office/officeart/2009/3/layout/HorizontalOrganizationChart"/>
    <dgm:cxn modelId="{78F4CF44-68A5-41CB-AA68-FA0DD2E1CD96}" type="presParOf" srcId="{39D9962A-BFFF-4178-A5CD-D1990987D7C5}" destId="{2F7788CC-8063-4A16-88A1-E6394344E220}" srcOrd="0" destOrd="0" presId="urn:microsoft.com/office/officeart/2009/3/layout/HorizontalOrganizationChart"/>
    <dgm:cxn modelId="{CC20DE93-5170-4071-B735-CF406A5B88B7}" type="presParOf" srcId="{2F7788CC-8063-4A16-88A1-E6394344E220}" destId="{D49359C1-3F08-4BF5-AD43-B36B7418949C}" srcOrd="0" destOrd="0" presId="urn:microsoft.com/office/officeart/2009/3/layout/HorizontalOrganizationChart"/>
    <dgm:cxn modelId="{41C6B27D-A8E4-447E-8228-4D13AD5714DF}" type="presParOf" srcId="{2F7788CC-8063-4A16-88A1-E6394344E220}" destId="{13AC046F-3E8D-455E-950C-06349BA67973}" srcOrd="1" destOrd="0" presId="urn:microsoft.com/office/officeart/2009/3/layout/HorizontalOrganizationChart"/>
    <dgm:cxn modelId="{528B2850-4175-4921-B706-D9EEFADB2B50}" type="presParOf" srcId="{39D9962A-BFFF-4178-A5CD-D1990987D7C5}" destId="{EEBDF3F9-FFB8-4CC2-8E6B-4702FA3018C5}" srcOrd="1" destOrd="0" presId="urn:microsoft.com/office/officeart/2009/3/layout/HorizontalOrganizationChart"/>
    <dgm:cxn modelId="{473C71DF-1A24-4266-A583-90C5C8E6E97E}" type="presParOf" srcId="{39D9962A-BFFF-4178-A5CD-D1990987D7C5}" destId="{7B1E6347-92BD-4071-B218-BA7E3EC790DA}" srcOrd="2" destOrd="0" presId="urn:microsoft.com/office/officeart/2009/3/layout/HorizontalOrganizationChart"/>
    <dgm:cxn modelId="{6D074472-2D28-4FA2-AE27-F95D2A9B4065}" type="presParOf" srcId="{ECF9E67F-A50D-4AF5-8AE7-E51D252427C6}" destId="{EC1F396D-CA93-4EAD-AA55-BE1C72064C83}" srcOrd="2" destOrd="0" presId="urn:microsoft.com/office/officeart/2009/3/layout/HorizontalOrganizationChart"/>
    <dgm:cxn modelId="{C45DCE93-AC24-46DB-9EBF-E5700BCCDB67}" type="presParOf" srcId="{ECF9E67F-A50D-4AF5-8AE7-E51D252427C6}" destId="{E082189B-AF78-4301-9BB5-DFDDF3024E2F}" srcOrd="3" destOrd="0" presId="urn:microsoft.com/office/officeart/2009/3/layout/HorizontalOrganizationChart"/>
    <dgm:cxn modelId="{593B1670-6A1F-47B0-AE41-4CF35432D381}" type="presParOf" srcId="{E082189B-AF78-4301-9BB5-DFDDF3024E2F}" destId="{16A88FD9-ED1F-4A9B-A0B0-3558543BB919}" srcOrd="0" destOrd="0" presId="urn:microsoft.com/office/officeart/2009/3/layout/HorizontalOrganizationChart"/>
    <dgm:cxn modelId="{13ABED9F-30B6-4FBD-AA29-CC062C09EFDB}" type="presParOf" srcId="{16A88FD9-ED1F-4A9B-A0B0-3558543BB919}" destId="{17370A89-55C8-4A15-9844-F214759267C4}" srcOrd="0" destOrd="0" presId="urn:microsoft.com/office/officeart/2009/3/layout/HorizontalOrganizationChart"/>
    <dgm:cxn modelId="{7C956082-8389-4C80-8731-D8AE8AC612EC}" type="presParOf" srcId="{16A88FD9-ED1F-4A9B-A0B0-3558543BB919}" destId="{A759CBD7-06B7-4DFC-9CCA-177E57CAEF4B}" srcOrd="1" destOrd="0" presId="urn:microsoft.com/office/officeart/2009/3/layout/HorizontalOrganizationChart"/>
    <dgm:cxn modelId="{13EF63A8-A9DE-4563-89D8-3B95F2F35226}" type="presParOf" srcId="{E082189B-AF78-4301-9BB5-DFDDF3024E2F}" destId="{B47C9123-2C05-4D31-954C-87C1F8A77CC4}" srcOrd="1" destOrd="0" presId="urn:microsoft.com/office/officeart/2009/3/layout/HorizontalOrganizationChart"/>
    <dgm:cxn modelId="{4F9E6AB8-5619-4853-BFDF-2BA64AF98BE5}" type="presParOf" srcId="{E082189B-AF78-4301-9BB5-DFDDF3024E2F}" destId="{459AEAED-9B9F-45D9-A689-CA60E772F8C1}" srcOrd="2" destOrd="0" presId="urn:microsoft.com/office/officeart/2009/3/layout/HorizontalOrganizationChart"/>
    <dgm:cxn modelId="{6BB4AF40-CE74-4701-A2D1-A83DDCBE5AB2}" type="presParOf" srcId="{ECF9E67F-A50D-4AF5-8AE7-E51D252427C6}" destId="{666D31FD-F5EC-4305-AFA3-24872C3C95EB}" srcOrd="4" destOrd="0" presId="urn:microsoft.com/office/officeart/2009/3/layout/HorizontalOrganizationChart"/>
    <dgm:cxn modelId="{DED639A0-9D51-4230-8519-326D6D091908}" type="presParOf" srcId="{ECF9E67F-A50D-4AF5-8AE7-E51D252427C6}" destId="{4FD337B7-69C8-48A1-A33C-806187FCF291}" srcOrd="5" destOrd="0" presId="urn:microsoft.com/office/officeart/2009/3/layout/HorizontalOrganizationChart"/>
    <dgm:cxn modelId="{99A6D853-8660-4A13-A72D-E025041FD613}" type="presParOf" srcId="{4FD337B7-69C8-48A1-A33C-806187FCF291}" destId="{D5E1AA9E-AE50-429F-8246-7751F3C327A8}" srcOrd="0" destOrd="0" presId="urn:microsoft.com/office/officeart/2009/3/layout/HorizontalOrganizationChart"/>
    <dgm:cxn modelId="{10D4077E-BB65-4412-8CF0-AC011739E910}" type="presParOf" srcId="{D5E1AA9E-AE50-429F-8246-7751F3C327A8}" destId="{C987D393-A0C4-4868-9E58-2E707ABEE7C0}" srcOrd="0" destOrd="0" presId="urn:microsoft.com/office/officeart/2009/3/layout/HorizontalOrganizationChart"/>
    <dgm:cxn modelId="{049A2F55-75EA-459E-BCD7-C3D0D466AE19}" type="presParOf" srcId="{D5E1AA9E-AE50-429F-8246-7751F3C327A8}" destId="{C0ED83DE-B1AC-43AF-ABC3-EAF45F90B77D}" srcOrd="1" destOrd="0" presId="urn:microsoft.com/office/officeart/2009/3/layout/HorizontalOrganizationChart"/>
    <dgm:cxn modelId="{3DE8C891-472B-458A-9401-16E1612D8101}" type="presParOf" srcId="{4FD337B7-69C8-48A1-A33C-806187FCF291}" destId="{D21DBEBB-3905-47C1-B4AC-707F23E60DAF}" srcOrd="1" destOrd="0" presId="urn:microsoft.com/office/officeart/2009/3/layout/HorizontalOrganizationChart"/>
    <dgm:cxn modelId="{A72060B1-DB98-4610-B047-267DC12AC67E}" type="presParOf" srcId="{4FD337B7-69C8-48A1-A33C-806187FCF291}" destId="{E60AC432-4FD6-4845-815C-3756880EA46D}" srcOrd="2" destOrd="0" presId="urn:microsoft.com/office/officeart/2009/3/layout/HorizontalOrganizationChart"/>
    <dgm:cxn modelId="{6ADB24AA-ABFB-410A-B248-0208605AEED2}" type="presParOf" srcId="{ECF9E67F-A50D-4AF5-8AE7-E51D252427C6}" destId="{CCFDEC5F-9529-4C7C-A4C7-4F6563B12792}" srcOrd="6" destOrd="0" presId="urn:microsoft.com/office/officeart/2009/3/layout/HorizontalOrganizationChart"/>
    <dgm:cxn modelId="{32061B89-C0D9-40B5-86F5-B650701A1D66}" type="presParOf" srcId="{ECF9E67F-A50D-4AF5-8AE7-E51D252427C6}" destId="{8F235D21-D6AF-4BDF-A478-BAE9D8E1F7C8}" srcOrd="7" destOrd="0" presId="urn:microsoft.com/office/officeart/2009/3/layout/HorizontalOrganizationChart"/>
    <dgm:cxn modelId="{C6DE547A-266F-4566-911F-409F9CA361B9}" type="presParOf" srcId="{8F235D21-D6AF-4BDF-A478-BAE9D8E1F7C8}" destId="{2080AEFB-68F0-43DF-BEF0-96EC62D867D3}" srcOrd="0" destOrd="0" presId="urn:microsoft.com/office/officeart/2009/3/layout/HorizontalOrganizationChart"/>
    <dgm:cxn modelId="{62A976C3-F134-440B-A99B-8097AC9C3660}" type="presParOf" srcId="{2080AEFB-68F0-43DF-BEF0-96EC62D867D3}" destId="{8FCC57D2-2DD1-422F-A09D-750FAB0CF8CC}" srcOrd="0" destOrd="0" presId="urn:microsoft.com/office/officeart/2009/3/layout/HorizontalOrganizationChart"/>
    <dgm:cxn modelId="{716AC3A0-24A3-4A6B-9B67-9C408619595E}" type="presParOf" srcId="{2080AEFB-68F0-43DF-BEF0-96EC62D867D3}" destId="{79A33DA9-AC85-4E97-A122-C67DE6FE090C}" srcOrd="1" destOrd="0" presId="urn:microsoft.com/office/officeart/2009/3/layout/HorizontalOrganizationChart"/>
    <dgm:cxn modelId="{9A84156A-F0C6-42AD-9806-CBFAC094E0F6}" type="presParOf" srcId="{8F235D21-D6AF-4BDF-A478-BAE9D8E1F7C8}" destId="{8562643F-B7ED-4423-8295-6C18152E80ED}" srcOrd="1" destOrd="0" presId="urn:microsoft.com/office/officeart/2009/3/layout/HorizontalOrganizationChart"/>
    <dgm:cxn modelId="{3FDCA59C-BF82-4576-BCB9-EF0FE85D6C21}" type="presParOf" srcId="{8F235D21-D6AF-4BDF-A478-BAE9D8E1F7C8}" destId="{B46463A7-C393-4CEC-8C6A-042A0436D7F5}" srcOrd="2" destOrd="0" presId="urn:microsoft.com/office/officeart/2009/3/layout/HorizontalOrganizationChart"/>
    <dgm:cxn modelId="{4F46B300-B87C-447C-94B7-29E91E10406B}" type="presParOf" srcId="{BFD73686-99B9-4120-8C64-3B5D418B412F}" destId="{6D2B9308-7799-4CD9-898D-7DF2D6D1BE3A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0A0BE043-FA76-471E-948F-8302EE2E155C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2BC76C2F-8ED3-4749-A4DF-71ED8C634FA7}">
          <dgm:prSet phldrT="[Text]"/>
          <dgm:spPr/>
          <dgm:t>
            <a:bodyPr/>
            <a:lstStyle/>
            <a:p>
              <a:r>
                <a:rPr lang="en-US" dirty="0"/>
                <a:t>Naturally, we estimate </a:t>
              </a:r>
              <a14:m>
                <m:oMath xmlns:m="http://schemas.openxmlformats.org/officeDocument/2006/math">
                  <m:sSub>
                    <m:sSubPr>
                      <m:ctrlPr>
                        <a:rPr lang="en-US" i="1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e>
                    <m:sub>
                      <m:r>
                        <a:rPr lang="en-US" i="1">
                          <a:latin typeface="Cambria Math" panose="02040503050406030204" pitchFamily="18" charset="0"/>
                        </a:rPr>
                        <m:t>𝑟𝑐</m:t>
                      </m:r>
                    </m:sub>
                  </m:sSub>
                </m:oMath>
              </a14:m>
              <a:r>
                <a:rPr lang="en-US" dirty="0"/>
                <a:t> by the relative frequencies as </a:t>
              </a:r>
              <a14:m>
                <m:oMath xmlns:m="http://schemas.openxmlformats.org/officeDocument/2006/math">
                  <m:sSub>
                    <m:sSubPr>
                      <m:ctrlPr>
                        <a:rPr lang="en-US" i="1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e>
                    <m:sub>
                      <m:r>
                        <a:rPr lang="en-US" i="1">
                          <a:latin typeface="Cambria Math" panose="02040503050406030204" pitchFamily="18" charset="0"/>
                        </a:rPr>
                        <m:t>𝑟𝑐</m:t>
                      </m:r>
                    </m:sub>
                  </m:sSub>
                  <m:r>
                    <a:rPr lang="en-US" i="1">
                      <a:latin typeface="Cambria Math" panose="02040503050406030204" pitchFamily="18" charset="0"/>
                    </a:rPr>
                    <m:t>=</m:t>
                  </m:r>
                  <m:f>
                    <m:fPr>
                      <m:type m:val="lin"/>
                      <m:ctrlPr>
                        <a:rPr lang="en-US" i="1" smtClean="0">
                          <a:latin typeface="Cambria Math" panose="02040503050406030204" pitchFamily="18" charset="0"/>
                        </a:rPr>
                      </m:ctrlPr>
                    </m:fPr>
                    <m:num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𝑟𝑐</m:t>
                          </m:r>
                        </m:sub>
                      </m:sSub>
                    </m:num>
                    <m:den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den>
                  </m:f>
                </m:oMath>
              </a14:m>
              <a:endParaRPr lang="en-US" dirty="0"/>
            </a:p>
          </dgm:t>
        </dgm:pt>
      </mc:Choice>
      <mc:Fallback xmlns="">
        <dgm:pt modelId="{2BC76C2F-8ED3-4749-A4DF-71ED8C634FA7}">
          <dgm:prSet phldrT="[Text]"/>
          <dgm:spPr/>
          <dgm:t>
            <a:bodyPr/>
            <a:lstStyle/>
            <a:p>
              <a:r>
                <a:rPr lang="en-US" dirty="0"/>
                <a:t>Naturally, we estimate </a:t>
              </a:r>
              <a:r>
                <a:rPr lang="en-US" i="0">
                  <a:latin typeface="Cambria Math" panose="02040503050406030204" pitchFamily="18" charset="0"/>
                  <a:ea typeface="Cambria Math" panose="02040503050406030204" pitchFamily="18" charset="0"/>
                </a:rPr>
                <a:t>𝜃_</a:t>
              </a:r>
              <a:r>
                <a:rPr lang="en-US" i="0">
                  <a:latin typeface="Cambria Math" panose="02040503050406030204" pitchFamily="18" charset="0"/>
                </a:rPr>
                <a:t>𝑟𝑐</a:t>
              </a:r>
              <a:r>
                <a:rPr lang="en-US" dirty="0"/>
                <a:t> by the relative frequencies as </a:t>
              </a:r>
              <a:r>
                <a:rPr lang="en-US" i="0">
                  <a:latin typeface="Cambria Math" panose="02040503050406030204" pitchFamily="18" charset="0"/>
                  <a:ea typeface="Cambria Math" panose="02040503050406030204" pitchFamily="18" charset="0"/>
                </a:rPr>
                <a:t>𝜃_</a:t>
              </a:r>
              <a:r>
                <a:rPr lang="en-US" i="0">
                  <a:latin typeface="Cambria Math" panose="02040503050406030204" pitchFamily="18" charset="0"/>
                </a:rPr>
                <a:t>𝑟𝑐=𝑛_𝑟𝑐∕𝑛_𝑐 </a:t>
              </a:r>
              <a:endParaRPr lang="en-US" dirty="0"/>
            </a:p>
          </dgm:t>
        </dgm:pt>
      </mc:Fallback>
    </mc:AlternateContent>
    <dgm:pt modelId="{122EC96F-4E80-4B5D-B307-246D1DD16FB7}" type="parTrans" cxnId="{E83FCDDE-6403-41FE-B31C-2EC86AAD0D98}">
      <dgm:prSet/>
      <dgm:spPr/>
      <dgm:t>
        <a:bodyPr/>
        <a:lstStyle/>
        <a:p>
          <a:endParaRPr lang="en-US"/>
        </a:p>
      </dgm:t>
    </dgm:pt>
    <dgm:pt modelId="{E40D5630-6C6C-48BF-99F9-E79EB56C611C}" type="sibTrans" cxnId="{E83FCDDE-6403-41FE-B31C-2EC86AAD0D98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C1D13701-A486-44E3-A2DB-0CC4D9FF4DD3}">
          <dgm:prSet phldrT="[Text]"/>
          <dgm:spPr/>
          <dgm:t>
            <a:bodyPr/>
            <a:lstStyle/>
            <a:p>
              <a:r>
                <a:rPr lang="en-US" dirty="0"/>
                <a:t>If the </a:t>
              </a:r>
              <a:r>
                <a:rPr lang="en-US" i="1" dirty="0" err="1"/>
                <a:t>r</a:t>
              </a:r>
              <a:r>
                <a:rPr lang="en-US" baseline="30000" dirty="0" err="1"/>
                <a:t>th</a:t>
              </a:r>
              <a:r>
                <a:rPr lang="en-US" dirty="0"/>
                <a:t> category of the feature is not observed in the </a:t>
              </a:r>
              <a14:m>
                <m:oMath xmlns:m="http://schemas.openxmlformats.org/officeDocument/2006/math">
                  <m:sSub>
                    <m:sSubPr>
                      <m:ctrlPr>
                        <a:rPr lang="en-US" i="1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</m:e>
                    <m:sub>
                      <m:r>
                        <a:rPr lang="en-US" i="1">
                          <a:latin typeface="Cambria Math" panose="02040503050406030204" pitchFamily="18" charset="0"/>
                        </a:rPr>
                        <m:t>𝑐</m:t>
                      </m:r>
                    </m:sub>
                  </m:sSub>
                </m:oMath>
              </a14:m>
              <a:r>
                <a:rPr lang="en-US" dirty="0"/>
                <a:t> category of the target variable, then </a:t>
              </a:r>
              <a14:m>
                <m:oMath xmlns:m="http://schemas.openxmlformats.org/officeDocument/2006/math">
                  <m:sSub>
                    <m:sSubPr>
                      <m:ctrlPr>
                        <a:rPr lang="en-US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i="1">
                          <a:latin typeface="Cambria Math" panose="02040503050406030204" pitchFamily="18" charset="0"/>
                        </a:rPr>
                        <m:t>𝑛</m:t>
                      </m:r>
                    </m:e>
                    <m:sub>
                      <m:r>
                        <a:rPr lang="en-US" i="1">
                          <a:latin typeface="Cambria Math" panose="02040503050406030204" pitchFamily="18" charset="0"/>
                        </a:rPr>
                        <m:t>𝑟𝑐</m:t>
                      </m:r>
                    </m:sub>
                  </m:sSub>
                  <m:r>
                    <a:rPr lang="en-US" b="0" i="1" smtClean="0">
                      <a:latin typeface="Cambria Math" panose="02040503050406030204" pitchFamily="18" charset="0"/>
                    </a:rPr>
                    <m:t>=0</m:t>
                  </m:r>
                </m:oMath>
              </a14:m>
              <a:r>
                <a:rPr lang="en-US" dirty="0"/>
                <a:t> and the natural estimate </a:t>
              </a:r>
              <a14:m>
                <m:oMath xmlns:m="http://schemas.openxmlformats.org/officeDocument/2006/math">
                  <m:sSub>
                    <m:sSubPr>
                      <m:ctrlPr>
                        <a:rPr lang="en-US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e>
                    <m:sub>
                      <m:r>
                        <a:rPr lang="en-US" i="1">
                          <a:latin typeface="Cambria Math" panose="02040503050406030204" pitchFamily="18" charset="0"/>
                        </a:rPr>
                        <m:t>𝑟𝑐</m:t>
                      </m:r>
                    </m:sub>
                  </m:sSub>
                  <m:r>
                    <a:rPr lang="en-US" b="0" i="1" smtClean="0">
                      <a:latin typeface="Cambria Math" panose="02040503050406030204" pitchFamily="18" charset="0"/>
                    </a:rPr>
                    <m:t>=0</m:t>
                  </m:r>
                </m:oMath>
              </a14:m>
              <a:r>
                <a:rPr lang="en-US" dirty="0"/>
                <a:t> </a:t>
              </a:r>
            </a:p>
          </dgm:t>
        </dgm:pt>
      </mc:Choice>
      <mc:Fallback xmlns="">
        <dgm:pt modelId="{C1D13701-A486-44E3-A2DB-0CC4D9FF4DD3}">
          <dgm:prSet phldrT="[Text]"/>
          <dgm:spPr/>
          <dgm:t>
            <a:bodyPr/>
            <a:lstStyle/>
            <a:p>
              <a:r>
                <a:rPr lang="en-US" dirty="0"/>
                <a:t>If the </a:t>
              </a:r>
              <a:r>
                <a:rPr lang="en-US" i="1" dirty="0" err="1"/>
                <a:t>r</a:t>
              </a:r>
              <a:r>
                <a:rPr lang="en-US" baseline="30000" dirty="0" err="1"/>
                <a:t>th</a:t>
              </a:r>
              <a:r>
                <a:rPr lang="en-US" dirty="0"/>
                <a:t> category of the feature is not observed in the </a:t>
              </a:r>
              <a:r>
                <a:rPr lang="en-US" i="0">
                  <a:latin typeface="Cambria Math" panose="02040503050406030204" pitchFamily="18" charset="0"/>
                </a:rPr>
                <a:t>𝑦_𝑐</a:t>
              </a:r>
              <a:r>
                <a:rPr lang="en-US" dirty="0"/>
                <a:t> category of the target variable, then </a:t>
              </a:r>
              <a:r>
                <a:rPr lang="en-US" i="0">
                  <a:latin typeface="Cambria Math" panose="02040503050406030204" pitchFamily="18" charset="0"/>
                </a:rPr>
                <a:t>𝑛_𝑟𝑐</a:t>
              </a:r>
              <a:r>
                <a:rPr lang="en-US" b="0" i="0">
                  <a:latin typeface="Cambria Math" panose="02040503050406030204" pitchFamily="18" charset="0"/>
                </a:rPr>
                <a:t>=0</a:t>
              </a:r>
              <a:r>
                <a:rPr lang="en-US" dirty="0"/>
                <a:t> and the natural estimate </a:t>
              </a:r>
              <a:r>
                <a:rPr lang="en-US" i="0">
                  <a:latin typeface="Cambria Math" panose="02040503050406030204" pitchFamily="18" charset="0"/>
                  <a:ea typeface="Cambria Math" panose="02040503050406030204" pitchFamily="18" charset="0"/>
                </a:rPr>
                <a:t>𝜃_</a:t>
              </a:r>
              <a:r>
                <a:rPr lang="en-US" i="0">
                  <a:latin typeface="Cambria Math" panose="02040503050406030204" pitchFamily="18" charset="0"/>
                </a:rPr>
                <a:t>𝑟𝑐</a:t>
              </a:r>
              <a:r>
                <a:rPr lang="en-US" b="0" i="0">
                  <a:latin typeface="Cambria Math" panose="02040503050406030204" pitchFamily="18" charset="0"/>
                </a:rPr>
                <a:t>=0</a:t>
              </a:r>
              <a:r>
                <a:rPr lang="en-US" dirty="0"/>
                <a:t> </a:t>
              </a:r>
            </a:p>
          </dgm:t>
        </dgm:pt>
      </mc:Fallback>
    </mc:AlternateContent>
    <dgm:pt modelId="{B7E1DA42-49A7-47B5-9274-B0EC88F42C6C}" type="parTrans" cxnId="{B56FA983-C03F-4B50-8123-8A3A6FCA2FD0}">
      <dgm:prSet/>
      <dgm:spPr/>
      <dgm:t>
        <a:bodyPr/>
        <a:lstStyle/>
        <a:p>
          <a:endParaRPr lang="en-US"/>
        </a:p>
      </dgm:t>
    </dgm:pt>
    <dgm:pt modelId="{7C4D45AE-0550-440B-B796-15A34A3469CD}" type="sibTrans" cxnId="{B56FA983-C03F-4B50-8123-8A3A6FCA2FD0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15E9BF58-0099-4707-94B2-516933D0E096}">
          <dgm:prSet phldrT="[Text]"/>
          <dgm:spPr/>
          <dgm:t>
            <a:bodyPr/>
            <a:lstStyle/>
            <a:p>
              <a:r>
                <a:rPr lang="en-US" dirty="0"/>
                <a:t>Any </a:t>
              </a:r>
              <a14:m>
                <m:oMath xmlns:m="http://schemas.openxmlformats.org/officeDocument/2006/math">
                  <m:sSub>
                    <m:sSubPr>
                      <m:ctrlPr>
                        <a:rPr lang="en-US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e>
                    <m:sub>
                      <m:r>
                        <a:rPr lang="en-US" i="1">
                          <a:latin typeface="Cambria Math" panose="02040503050406030204" pitchFamily="18" charset="0"/>
                        </a:rPr>
                        <m:t>𝑟𝑐</m:t>
                      </m:r>
                    </m:sub>
                  </m:sSub>
                  <m:r>
                    <a:rPr lang="en-US" b="0" i="1" smtClean="0">
                      <a:latin typeface="Cambria Math" panose="02040503050406030204" pitchFamily="18" charset="0"/>
                    </a:rPr>
                    <m:t>=0</m:t>
                  </m:r>
                </m:oMath>
              </a14:m>
              <a:r>
                <a:rPr lang="en-US" dirty="0"/>
                <a:t> will make the likelihood zero, and thus spoil all the calculations  </a:t>
              </a:r>
            </a:p>
          </dgm:t>
        </dgm:pt>
      </mc:Choice>
      <mc:Fallback xmlns="">
        <dgm:pt modelId="{15E9BF58-0099-4707-94B2-516933D0E096}">
          <dgm:prSet phldrT="[Text]"/>
          <dgm:spPr/>
          <dgm:t>
            <a:bodyPr/>
            <a:lstStyle/>
            <a:p>
              <a:r>
                <a:rPr lang="en-US" dirty="0"/>
                <a:t>Any </a:t>
              </a:r>
              <a:r>
                <a:rPr lang="en-US" i="0">
                  <a:latin typeface="Cambria Math" panose="02040503050406030204" pitchFamily="18" charset="0"/>
                  <a:ea typeface="Cambria Math" panose="02040503050406030204" pitchFamily="18" charset="0"/>
                </a:rPr>
                <a:t>𝜃_</a:t>
              </a:r>
              <a:r>
                <a:rPr lang="en-US" i="0">
                  <a:latin typeface="Cambria Math" panose="02040503050406030204" pitchFamily="18" charset="0"/>
                </a:rPr>
                <a:t>𝑟𝑐</a:t>
              </a:r>
              <a:r>
                <a:rPr lang="en-US" b="0" i="0">
                  <a:latin typeface="Cambria Math" panose="02040503050406030204" pitchFamily="18" charset="0"/>
                </a:rPr>
                <a:t>=0</a:t>
              </a:r>
              <a:r>
                <a:rPr lang="en-US" dirty="0"/>
                <a:t> will make the likelihood zero, and thus spoil all the calculations  </a:t>
              </a:r>
            </a:p>
          </dgm:t>
        </dgm:pt>
      </mc:Fallback>
    </mc:AlternateContent>
    <dgm:pt modelId="{7FAB4FFF-DDD1-49C8-9205-E8880C752CBB}" type="parTrans" cxnId="{F86435D4-2C2B-464A-8764-58422A07331B}">
      <dgm:prSet/>
      <dgm:spPr/>
      <dgm:t>
        <a:bodyPr/>
        <a:lstStyle/>
        <a:p>
          <a:endParaRPr lang="en-US"/>
        </a:p>
      </dgm:t>
    </dgm:pt>
    <dgm:pt modelId="{9FA941E1-EC99-4284-83D2-FF51CC94CF54}" type="sibTrans" cxnId="{F86435D4-2C2B-464A-8764-58422A07331B}">
      <dgm:prSet/>
      <dgm:spPr/>
      <dgm:t>
        <a:bodyPr/>
        <a:lstStyle/>
        <a:p>
          <a:endParaRPr lang="en-US"/>
        </a:p>
      </dgm:t>
    </dgm:pt>
    <dgm:pt modelId="{56934AE0-40AC-4333-BD89-37751F006E3F}" type="pres">
      <dgm:prSet presAssocID="{0A0BE043-FA76-471E-948F-8302EE2E155C}" presName="outerComposite" presStyleCnt="0">
        <dgm:presLayoutVars>
          <dgm:chMax val="5"/>
          <dgm:dir val="rev"/>
          <dgm:resizeHandles val="exact"/>
        </dgm:presLayoutVars>
      </dgm:prSet>
      <dgm:spPr/>
    </dgm:pt>
    <dgm:pt modelId="{9E01F352-7C42-4E34-B68E-E2AF70ED126B}" type="pres">
      <dgm:prSet presAssocID="{0A0BE043-FA76-471E-948F-8302EE2E155C}" presName="dummyMaxCanvas" presStyleCnt="0">
        <dgm:presLayoutVars/>
      </dgm:prSet>
      <dgm:spPr/>
    </dgm:pt>
    <dgm:pt modelId="{E2B8A666-8ABD-4D93-9319-A68BC9E36422}" type="pres">
      <dgm:prSet presAssocID="{0A0BE043-FA76-471E-948F-8302EE2E155C}" presName="ThreeNodes_1" presStyleLbl="node1" presStyleIdx="0" presStyleCnt="3">
        <dgm:presLayoutVars>
          <dgm:bulletEnabled val="1"/>
        </dgm:presLayoutVars>
      </dgm:prSet>
      <dgm:spPr/>
    </dgm:pt>
    <dgm:pt modelId="{A15D0693-EE93-41E9-97E6-CF18720E1723}" type="pres">
      <dgm:prSet presAssocID="{0A0BE043-FA76-471E-948F-8302EE2E155C}" presName="ThreeNodes_2" presStyleLbl="node1" presStyleIdx="1" presStyleCnt="3">
        <dgm:presLayoutVars>
          <dgm:bulletEnabled val="1"/>
        </dgm:presLayoutVars>
      </dgm:prSet>
      <dgm:spPr/>
    </dgm:pt>
    <dgm:pt modelId="{8AC83DCD-F994-4889-8C2C-058EAB239ABD}" type="pres">
      <dgm:prSet presAssocID="{0A0BE043-FA76-471E-948F-8302EE2E155C}" presName="ThreeNodes_3" presStyleLbl="node1" presStyleIdx="2" presStyleCnt="3">
        <dgm:presLayoutVars>
          <dgm:bulletEnabled val="1"/>
        </dgm:presLayoutVars>
      </dgm:prSet>
      <dgm:spPr/>
    </dgm:pt>
    <dgm:pt modelId="{6BDDBCFD-4F2A-4365-BFD8-CC2CFCADCE44}" type="pres">
      <dgm:prSet presAssocID="{0A0BE043-FA76-471E-948F-8302EE2E155C}" presName="ThreeConn_1-2" presStyleLbl="fgAccFollowNode1" presStyleIdx="0" presStyleCnt="2">
        <dgm:presLayoutVars>
          <dgm:bulletEnabled val="1"/>
        </dgm:presLayoutVars>
      </dgm:prSet>
      <dgm:spPr/>
    </dgm:pt>
    <dgm:pt modelId="{8EC06EBC-FF18-41D4-8158-0CF99AAF428B}" type="pres">
      <dgm:prSet presAssocID="{0A0BE043-FA76-471E-948F-8302EE2E155C}" presName="ThreeConn_2-3" presStyleLbl="fgAccFollowNode1" presStyleIdx="1" presStyleCnt="2">
        <dgm:presLayoutVars>
          <dgm:bulletEnabled val="1"/>
        </dgm:presLayoutVars>
      </dgm:prSet>
      <dgm:spPr/>
    </dgm:pt>
    <dgm:pt modelId="{A2C9CF5A-3321-4657-AF7C-9171FD09A9C8}" type="pres">
      <dgm:prSet presAssocID="{0A0BE043-FA76-471E-948F-8302EE2E155C}" presName="ThreeNodes_1_text" presStyleLbl="node1" presStyleIdx="2" presStyleCnt="3">
        <dgm:presLayoutVars>
          <dgm:bulletEnabled val="1"/>
        </dgm:presLayoutVars>
      </dgm:prSet>
      <dgm:spPr/>
    </dgm:pt>
    <dgm:pt modelId="{A70D6597-A992-43DC-BBFF-5C694700A566}" type="pres">
      <dgm:prSet presAssocID="{0A0BE043-FA76-471E-948F-8302EE2E155C}" presName="ThreeNodes_2_text" presStyleLbl="node1" presStyleIdx="2" presStyleCnt="3">
        <dgm:presLayoutVars>
          <dgm:bulletEnabled val="1"/>
        </dgm:presLayoutVars>
      </dgm:prSet>
      <dgm:spPr/>
    </dgm:pt>
    <dgm:pt modelId="{FE660464-BB8D-460D-BC77-97C788735195}" type="pres">
      <dgm:prSet presAssocID="{0A0BE043-FA76-471E-948F-8302EE2E155C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53B90613-85A3-4CB1-AFF1-6E908F09A4DB}" type="presOf" srcId="{C1D13701-A486-44E3-A2DB-0CC4D9FF4DD3}" destId="{A15D0693-EE93-41E9-97E6-CF18720E1723}" srcOrd="0" destOrd="0" presId="urn:microsoft.com/office/officeart/2005/8/layout/vProcess5"/>
    <dgm:cxn modelId="{A33DF263-030B-4F16-89CF-544A0947490F}" type="presOf" srcId="{E40D5630-6C6C-48BF-99F9-E79EB56C611C}" destId="{6BDDBCFD-4F2A-4365-BFD8-CC2CFCADCE44}" srcOrd="0" destOrd="0" presId="urn:microsoft.com/office/officeart/2005/8/layout/vProcess5"/>
    <dgm:cxn modelId="{C441C145-1F18-4022-A31E-CC169DF85F1C}" type="presOf" srcId="{C1D13701-A486-44E3-A2DB-0CC4D9FF4DD3}" destId="{A70D6597-A992-43DC-BBFF-5C694700A566}" srcOrd="1" destOrd="0" presId="urn:microsoft.com/office/officeart/2005/8/layout/vProcess5"/>
    <dgm:cxn modelId="{680AB553-FD3C-4886-A523-DBF9D22E9BB7}" type="presOf" srcId="{0A0BE043-FA76-471E-948F-8302EE2E155C}" destId="{56934AE0-40AC-4333-BD89-37751F006E3F}" srcOrd="0" destOrd="0" presId="urn:microsoft.com/office/officeart/2005/8/layout/vProcess5"/>
    <dgm:cxn modelId="{F7B2BD58-905B-4A98-9847-D083A73EA72C}" type="presOf" srcId="{15E9BF58-0099-4707-94B2-516933D0E096}" destId="{8AC83DCD-F994-4889-8C2C-058EAB239ABD}" srcOrd="0" destOrd="0" presId="urn:microsoft.com/office/officeart/2005/8/layout/vProcess5"/>
    <dgm:cxn modelId="{5E4FDB7C-C502-4466-80BF-F03ABB3B32D5}" type="presOf" srcId="{2BC76C2F-8ED3-4749-A4DF-71ED8C634FA7}" destId="{A2C9CF5A-3321-4657-AF7C-9171FD09A9C8}" srcOrd="1" destOrd="0" presId="urn:microsoft.com/office/officeart/2005/8/layout/vProcess5"/>
    <dgm:cxn modelId="{38DFE77F-6697-46E6-8C44-805BE49A9112}" type="presOf" srcId="{2BC76C2F-8ED3-4749-A4DF-71ED8C634FA7}" destId="{E2B8A666-8ABD-4D93-9319-A68BC9E36422}" srcOrd="0" destOrd="0" presId="urn:microsoft.com/office/officeart/2005/8/layout/vProcess5"/>
    <dgm:cxn modelId="{B56FA983-C03F-4B50-8123-8A3A6FCA2FD0}" srcId="{0A0BE043-FA76-471E-948F-8302EE2E155C}" destId="{C1D13701-A486-44E3-A2DB-0CC4D9FF4DD3}" srcOrd="1" destOrd="0" parTransId="{B7E1DA42-49A7-47B5-9274-B0EC88F42C6C}" sibTransId="{7C4D45AE-0550-440B-B796-15A34A3469CD}"/>
    <dgm:cxn modelId="{F9FFD0B5-BAC4-4EF8-8D76-2667565E0A88}" type="presOf" srcId="{7C4D45AE-0550-440B-B796-15A34A3469CD}" destId="{8EC06EBC-FF18-41D4-8158-0CF99AAF428B}" srcOrd="0" destOrd="0" presId="urn:microsoft.com/office/officeart/2005/8/layout/vProcess5"/>
    <dgm:cxn modelId="{DA8BE8CF-AC4F-46E9-A878-E7504017CFC6}" type="presOf" srcId="{15E9BF58-0099-4707-94B2-516933D0E096}" destId="{FE660464-BB8D-460D-BC77-97C788735195}" srcOrd="1" destOrd="0" presId="urn:microsoft.com/office/officeart/2005/8/layout/vProcess5"/>
    <dgm:cxn modelId="{F86435D4-2C2B-464A-8764-58422A07331B}" srcId="{0A0BE043-FA76-471E-948F-8302EE2E155C}" destId="{15E9BF58-0099-4707-94B2-516933D0E096}" srcOrd="2" destOrd="0" parTransId="{7FAB4FFF-DDD1-49C8-9205-E8880C752CBB}" sibTransId="{9FA941E1-EC99-4284-83D2-FF51CC94CF54}"/>
    <dgm:cxn modelId="{E83FCDDE-6403-41FE-B31C-2EC86AAD0D98}" srcId="{0A0BE043-FA76-471E-948F-8302EE2E155C}" destId="{2BC76C2F-8ED3-4749-A4DF-71ED8C634FA7}" srcOrd="0" destOrd="0" parTransId="{122EC96F-4E80-4B5D-B307-246D1DD16FB7}" sibTransId="{E40D5630-6C6C-48BF-99F9-E79EB56C611C}"/>
    <dgm:cxn modelId="{873D7A26-13E4-40C3-A84F-9D82706EAA13}" type="presParOf" srcId="{56934AE0-40AC-4333-BD89-37751F006E3F}" destId="{9E01F352-7C42-4E34-B68E-E2AF70ED126B}" srcOrd="0" destOrd="0" presId="urn:microsoft.com/office/officeart/2005/8/layout/vProcess5"/>
    <dgm:cxn modelId="{92FCFEF6-164D-458F-BA92-72262A4C1465}" type="presParOf" srcId="{56934AE0-40AC-4333-BD89-37751F006E3F}" destId="{E2B8A666-8ABD-4D93-9319-A68BC9E36422}" srcOrd="1" destOrd="0" presId="urn:microsoft.com/office/officeart/2005/8/layout/vProcess5"/>
    <dgm:cxn modelId="{5C4A49C9-DC51-4E80-BAA1-1230D45FA436}" type="presParOf" srcId="{56934AE0-40AC-4333-BD89-37751F006E3F}" destId="{A15D0693-EE93-41E9-97E6-CF18720E1723}" srcOrd="2" destOrd="0" presId="urn:microsoft.com/office/officeart/2005/8/layout/vProcess5"/>
    <dgm:cxn modelId="{AF7F4539-C0A0-4B8C-BEEC-FC90962BC6B1}" type="presParOf" srcId="{56934AE0-40AC-4333-BD89-37751F006E3F}" destId="{8AC83DCD-F994-4889-8C2C-058EAB239ABD}" srcOrd="3" destOrd="0" presId="urn:microsoft.com/office/officeart/2005/8/layout/vProcess5"/>
    <dgm:cxn modelId="{7BA4D5F0-9209-469E-8454-A110B1B3CF3A}" type="presParOf" srcId="{56934AE0-40AC-4333-BD89-37751F006E3F}" destId="{6BDDBCFD-4F2A-4365-BFD8-CC2CFCADCE44}" srcOrd="4" destOrd="0" presId="urn:microsoft.com/office/officeart/2005/8/layout/vProcess5"/>
    <dgm:cxn modelId="{0E804F00-D68D-4942-9CDD-C0D7AA131089}" type="presParOf" srcId="{56934AE0-40AC-4333-BD89-37751F006E3F}" destId="{8EC06EBC-FF18-41D4-8158-0CF99AAF428B}" srcOrd="5" destOrd="0" presId="urn:microsoft.com/office/officeart/2005/8/layout/vProcess5"/>
    <dgm:cxn modelId="{510E39B3-EE28-4F66-A014-00AFEC9FB081}" type="presParOf" srcId="{56934AE0-40AC-4333-BD89-37751F006E3F}" destId="{A2C9CF5A-3321-4657-AF7C-9171FD09A9C8}" srcOrd="6" destOrd="0" presId="urn:microsoft.com/office/officeart/2005/8/layout/vProcess5"/>
    <dgm:cxn modelId="{BE3A322E-1731-457F-A214-153E3F6A3CD6}" type="presParOf" srcId="{56934AE0-40AC-4333-BD89-37751F006E3F}" destId="{A70D6597-A992-43DC-BBFF-5C694700A566}" srcOrd="7" destOrd="0" presId="urn:microsoft.com/office/officeart/2005/8/layout/vProcess5"/>
    <dgm:cxn modelId="{80A0A004-4F09-4F1C-82E7-9992BDD4B062}" type="presParOf" srcId="{56934AE0-40AC-4333-BD89-37751F006E3F}" destId="{FE660464-BB8D-460D-BC77-97C788735195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3BAE48-B4E4-468A-84E1-7DD210DC451C}">
      <dsp:nvSpPr>
        <dsp:cNvPr id="0" name=""/>
        <dsp:cNvSpPr/>
      </dsp:nvSpPr>
      <dsp:spPr>
        <a:xfrm>
          <a:off x="2918280" y="2135"/>
          <a:ext cx="5029197" cy="1305425"/>
        </a:xfrm>
        <a:prstGeom prst="rect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/>
            <a:t>Directed Acyclic Graph</a:t>
          </a:r>
        </a:p>
      </dsp:txBody>
      <dsp:txXfrm>
        <a:off x="2918280" y="2135"/>
        <a:ext cx="5029197" cy="1305425"/>
      </dsp:txXfrm>
    </dsp:sp>
    <dsp:sp modelId="{FAFDD702-DB39-4E63-9D41-AE797FC41523}">
      <dsp:nvSpPr>
        <dsp:cNvPr id="0" name=""/>
        <dsp:cNvSpPr/>
      </dsp:nvSpPr>
      <dsp:spPr>
        <a:xfrm>
          <a:off x="1667882" y="20802"/>
          <a:ext cx="1292371" cy="130542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000" r="-6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DBD072-7694-4463-9D64-FD2DB5E598D9}">
      <dsp:nvSpPr>
        <dsp:cNvPr id="0" name=""/>
        <dsp:cNvSpPr/>
      </dsp:nvSpPr>
      <dsp:spPr>
        <a:xfrm>
          <a:off x="1644392" y="1557223"/>
          <a:ext cx="5029197" cy="1305425"/>
        </a:xfrm>
        <a:prstGeom prst="rect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/>
            <a:t>Bayesian Network</a:t>
          </a:r>
        </a:p>
      </dsp:txBody>
      <dsp:txXfrm>
        <a:off x="1644392" y="1557223"/>
        <a:ext cx="5029197" cy="1305425"/>
      </dsp:txXfrm>
    </dsp:sp>
    <dsp:sp modelId="{FDEDCEB3-B7CB-4C07-9161-4945887861EE}">
      <dsp:nvSpPr>
        <dsp:cNvPr id="0" name=""/>
        <dsp:cNvSpPr/>
      </dsp:nvSpPr>
      <dsp:spPr>
        <a:xfrm>
          <a:off x="6701760" y="1557223"/>
          <a:ext cx="1292371" cy="1305425"/>
        </a:xfrm>
        <a:prstGeom prst="rect">
          <a:avLst/>
        </a:prstGeom>
        <a:blipFill rotWithShape="1">
          <a:blip xmlns:r="http://schemas.openxmlformats.org/officeDocument/2006/relationships" r:embed="rId2"/>
          <a:srcRect/>
          <a:stretch>
            <a:fillRect l="-1000" r="-1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538B4A-3E5D-4091-90FF-8FCD532B062E}">
      <dsp:nvSpPr>
        <dsp:cNvPr id="0" name=""/>
        <dsp:cNvSpPr/>
      </dsp:nvSpPr>
      <dsp:spPr>
        <a:xfrm>
          <a:off x="2960246" y="3036584"/>
          <a:ext cx="5029197" cy="1305425"/>
        </a:xfrm>
        <a:prstGeom prst="rect">
          <a:avLst/>
        </a:prstGeom>
        <a:solidFill>
          <a:schemeClr val="accent6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/>
            <a:t>Naïve Bayes</a:t>
          </a:r>
        </a:p>
      </dsp:txBody>
      <dsp:txXfrm>
        <a:off x="2960246" y="3036584"/>
        <a:ext cx="5029197" cy="1305425"/>
      </dsp:txXfrm>
    </dsp:sp>
    <dsp:sp modelId="{828822D5-2BA7-4F10-AB88-DFC74823F625}">
      <dsp:nvSpPr>
        <dsp:cNvPr id="0" name=""/>
        <dsp:cNvSpPr/>
      </dsp:nvSpPr>
      <dsp:spPr>
        <a:xfrm>
          <a:off x="1667882" y="3045912"/>
          <a:ext cx="1292371" cy="1305425"/>
        </a:xfrm>
        <a:prstGeom prst="rect">
          <a:avLst/>
        </a:prstGeom>
        <a:blipFill rotWithShape="1">
          <a:blip xmlns:r="http://schemas.openxmlformats.org/officeDocument/2006/relationships" r:embed="rId3"/>
          <a:srcRect/>
          <a:stretch>
            <a:fillRect l="-1000" r="-1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65004C1-950A-44A3-B644-5E7ED469EC99}">
      <dsp:nvSpPr>
        <dsp:cNvPr id="0" name=""/>
        <dsp:cNvSpPr/>
      </dsp:nvSpPr>
      <dsp:spPr>
        <a:xfrm>
          <a:off x="1283" y="0"/>
          <a:ext cx="3337470" cy="435133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0" tIns="228600" rIns="228600" bIns="228600" numCol="1" spcCol="1270" anchor="ctr" anchorCtr="0">
          <a:noAutofit/>
        </a:bodyPr>
        <a:lstStyle/>
        <a:p>
          <a:pPr marL="0" lvl="0" indent="0" algn="ctr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0" kern="1200" dirty="0"/>
            <a:t>Graph</a:t>
          </a:r>
        </a:p>
      </dsp:txBody>
      <dsp:txXfrm>
        <a:off x="1283" y="0"/>
        <a:ext cx="3337470" cy="1305401"/>
      </dsp:txXfrm>
    </dsp:sp>
    <dsp:sp modelId="{74CAE40A-1169-4BB9-97D0-9B417D60889D}">
      <dsp:nvSpPr>
        <dsp:cNvPr id="0" name=""/>
        <dsp:cNvSpPr/>
      </dsp:nvSpPr>
      <dsp:spPr>
        <a:xfrm>
          <a:off x="335030" y="1305401"/>
          <a:ext cx="2669976" cy="282836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53340" rIns="7112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A visual tool for displaying the assumed relationship among variables</a:t>
          </a:r>
        </a:p>
      </dsp:txBody>
      <dsp:txXfrm>
        <a:off x="413231" y="1383602"/>
        <a:ext cx="2513574" cy="2671967"/>
      </dsp:txXfrm>
    </dsp:sp>
    <dsp:sp modelId="{C072AEE0-437D-4640-A381-17006F03CC44}">
      <dsp:nvSpPr>
        <dsp:cNvPr id="0" name=""/>
        <dsp:cNvSpPr/>
      </dsp:nvSpPr>
      <dsp:spPr>
        <a:xfrm>
          <a:off x="3589064" y="0"/>
          <a:ext cx="3337470" cy="435133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0" tIns="228600" rIns="228600" bIns="228600" numCol="1" spcCol="1270" anchor="ctr" anchorCtr="0">
          <a:noAutofit/>
        </a:bodyPr>
        <a:lstStyle/>
        <a:p>
          <a:pPr marL="0" lvl="0" indent="0" algn="ctr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0" kern="1200" dirty="0"/>
            <a:t>Node</a:t>
          </a:r>
        </a:p>
      </dsp:txBody>
      <dsp:txXfrm>
        <a:off x="3589064" y="0"/>
        <a:ext cx="3337470" cy="1305401"/>
      </dsp:txXfrm>
    </dsp:sp>
    <dsp:sp modelId="{525EC991-CB25-416B-99CE-B103FAA05F00}">
      <dsp:nvSpPr>
        <dsp:cNvPr id="0" name=""/>
        <dsp:cNvSpPr/>
      </dsp:nvSpPr>
      <dsp:spPr>
        <a:xfrm>
          <a:off x="3922811" y="1305401"/>
          <a:ext cx="2669976" cy="282836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53340" rIns="7112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The variables are called nodes in the context of graphs</a:t>
          </a:r>
        </a:p>
      </dsp:txBody>
      <dsp:txXfrm>
        <a:off x="4001012" y="1383602"/>
        <a:ext cx="2513574" cy="2671967"/>
      </dsp:txXfrm>
    </dsp:sp>
    <dsp:sp modelId="{0E0DF0DF-B7EB-4D39-81A9-E2F4D5695ACF}">
      <dsp:nvSpPr>
        <dsp:cNvPr id="0" name=""/>
        <dsp:cNvSpPr/>
      </dsp:nvSpPr>
      <dsp:spPr>
        <a:xfrm>
          <a:off x="7176845" y="0"/>
          <a:ext cx="3337470" cy="435133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0" tIns="228600" rIns="228600" bIns="228600" numCol="1" spcCol="1270" anchor="ctr" anchorCtr="0">
          <a:noAutofit/>
        </a:bodyPr>
        <a:lstStyle/>
        <a:p>
          <a:pPr marL="0" lvl="0" indent="0" algn="ctr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0" kern="1200" dirty="0"/>
            <a:t>Edge</a:t>
          </a:r>
        </a:p>
      </dsp:txBody>
      <dsp:txXfrm>
        <a:off x="7176845" y="0"/>
        <a:ext cx="3337470" cy="1305401"/>
      </dsp:txXfrm>
    </dsp:sp>
    <dsp:sp modelId="{99155155-116E-45C1-AA74-61DAEF2C6673}">
      <dsp:nvSpPr>
        <dsp:cNvPr id="0" name=""/>
        <dsp:cNvSpPr/>
      </dsp:nvSpPr>
      <dsp:spPr>
        <a:xfrm>
          <a:off x="7510592" y="1305401"/>
          <a:ext cx="2669976" cy="282836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53340" rIns="7112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Represent the assumed causal relationships between two variables</a:t>
          </a:r>
        </a:p>
      </dsp:txBody>
      <dsp:txXfrm>
        <a:off x="7588793" y="1383602"/>
        <a:ext cx="2513574" cy="267196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EC17A6-17B2-4EE9-844A-D630423DC3C3}">
      <dsp:nvSpPr>
        <dsp:cNvPr id="0" name=""/>
        <dsp:cNvSpPr/>
      </dsp:nvSpPr>
      <dsp:spPr>
        <a:xfrm>
          <a:off x="7" y="2969"/>
          <a:ext cx="5245631" cy="2005568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The joint probability of the events (B, E, A, J, and M) is Pr(B, E, A, J, M)</a:t>
          </a:r>
        </a:p>
      </dsp:txBody>
      <dsp:txXfrm>
        <a:off x="7" y="2969"/>
        <a:ext cx="5245631" cy="2005568"/>
      </dsp:txXfrm>
    </dsp:sp>
    <dsp:sp modelId="{E8C53161-58F3-4093-B946-4B48CEDC4543}">
      <dsp:nvSpPr>
        <dsp:cNvPr id="0" name=""/>
        <dsp:cNvSpPr/>
      </dsp:nvSpPr>
      <dsp:spPr>
        <a:xfrm>
          <a:off x="5579899" y="2969"/>
          <a:ext cx="5050021" cy="2005568"/>
        </a:xfrm>
        <a:prstGeom prst="rect">
          <a:avLst/>
        </a:prstGeom>
        <a:solidFill>
          <a:srgbClr val="0070C0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The Bayes’ Theorem:</a:t>
          </a:r>
          <a:br>
            <a:rPr lang="en-US" sz="3100" kern="1200" dirty="0"/>
          </a:br>
          <a:r>
            <a:rPr lang="en-US" sz="3100" kern="1200" dirty="0"/>
            <a:t>Pr(B, E, A, J, M)</a:t>
          </a:r>
          <a:br>
            <a:rPr lang="en-US" sz="3100" kern="1200" dirty="0"/>
          </a:br>
          <a:r>
            <a:rPr lang="en-US" sz="3100" kern="1200" dirty="0"/>
            <a:t> = Pr(J, M|B, E, A) * Pr(B, E, A)</a:t>
          </a:r>
        </a:p>
      </dsp:txBody>
      <dsp:txXfrm>
        <a:off x="5579899" y="2969"/>
        <a:ext cx="5050021" cy="2005568"/>
      </dsp:txXfrm>
    </dsp:sp>
    <dsp:sp modelId="{EC76990B-9760-4792-B159-B4642C64156D}">
      <dsp:nvSpPr>
        <dsp:cNvPr id="0" name=""/>
        <dsp:cNvSpPr/>
      </dsp:nvSpPr>
      <dsp:spPr>
        <a:xfrm>
          <a:off x="7" y="2342799"/>
          <a:ext cx="5264550" cy="2005568"/>
        </a:xfrm>
        <a:prstGeom prst="rect">
          <a:avLst/>
        </a:prstGeom>
        <a:solidFill>
          <a:schemeClr val="accent1">
            <a:lumMod val="5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Since Mary and John are assumed independent:</a:t>
          </a:r>
          <a:br>
            <a:rPr lang="en-US" sz="3100" kern="1200" dirty="0"/>
          </a:br>
          <a:r>
            <a:rPr lang="en-US" sz="3100" kern="1200" dirty="0"/>
            <a:t>Pr(J, M|B, E, A)</a:t>
          </a:r>
          <a:br>
            <a:rPr lang="en-US" sz="3100" kern="1200" dirty="0"/>
          </a:br>
          <a:r>
            <a:rPr lang="en-US" sz="3100" kern="1200" dirty="0"/>
            <a:t>= Pr(J|B, E, A) × Pr(M|B, E, A)</a:t>
          </a:r>
        </a:p>
      </dsp:txBody>
      <dsp:txXfrm>
        <a:off x="7" y="2342799"/>
        <a:ext cx="5264550" cy="2005568"/>
      </dsp:txXfrm>
    </dsp:sp>
    <dsp:sp modelId="{8A2A7F0B-5A8F-4076-9167-1760BC1BC7E4}">
      <dsp:nvSpPr>
        <dsp:cNvPr id="0" name=""/>
        <dsp:cNvSpPr/>
      </dsp:nvSpPr>
      <dsp:spPr>
        <a:xfrm>
          <a:off x="5598825" y="2320217"/>
          <a:ext cx="5031102" cy="2005568"/>
        </a:xfrm>
        <a:prstGeom prst="rect">
          <a:avLst/>
        </a:prstGeom>
        <a:solidFill>
          <a:srgbClr val="002060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Bayesian Network:</a:t>
          </a:r>
          <a:br>
            <a:rPr lang="en-US" sz="3100" kern="1200" dirty="0"/>
          </a:br>
          <a:r>
            <a:rPr lang="en-US" sz="3100" kern="1200" dirty="0"/>
            <a:t>Pr(J|B, E, A) = Pr(J|A)</a:t>
          </a:r>
          <a:br>
            <a:rPr lang="en-US" sz="3100" kern="1200" dirty="0"/>
          </a:br>
          <a:r>
            <a:rPr lang="en-US" sz="3100" kern="1200" dirty="0"/>
            <a:t>Pr(M|B, E, A) = Pr(M|A)</a:t>
          </a:r>
        </a:p>
      </dsp:txBody>
      <dsp:txXfrm>
        <a:off x="5598825" y="2320217"/>
        <a:ext cx="5031102" cy="200556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EC17A6-17B2-4EE9-844A-D630423DC3C3}">
      <dsp:nvSpPr>
        <dsp:cNvPr id="0" name=""/>
        <dsp:cNvSpPr/>
      </dsp:nvSpPr>
      <dsp:spPr>
        <a:xfrm>
          <a:off x="7" y="2969"/>
          <a:ext cx="5245631" cy="2005568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Bayes’ Theorem:</a:t>
          </a:r>
          <a:br>
            <a:rPr lang="en-US" sz="3400" kern="1200" dirty="0"/>
          </a:br>
          <a:r>
            <a:rPr lang="en-US" sz="3400" kern="1200" dirty="0"/>
            <a:t>Pr(B, E, A)</a:t>
          </a:r>
          <a:br>
            <a:rPr lang="en-US" sz="3400" kern="1200" dirty="0"/>
          </a:br>
          <a:r>
            <a:rPr lang="en-US" sz="3400" kern="1200" dirty="0"/>
            <a:t>= Pr(A|B, E) * Pr(B, E)</a:t>
          </a:r>
        </a:p>
      </dsp:txBody>
      <dsp:txXfrm>
        <a:off x="7" y="2969"/>
        <a:ext cx="5245631" cy="2005568"/>
      </dsp:txXfrm>
    </dsp:sp>
    <dsp:sp modelId="{E8C53161-58F3-4093-B946-4B48CEDC4543}">
      <dsp:nvSpPr>
        <dsp:cNvPr id="0" name=""/>
        <dsp:cNvSpPr/>
      </dsp:nvSpPr>
      <dsp:spPr>
        <a:xfrm>
          <a:off x="5579899" y="2969"/>
          <a:ext cx="5050021" cy="2005568"/>
        </a:xfrm>
        <a:prstGeom prst="rect">
          <a:avLst/>
        </a:prstGeom>
        <a:solidFill>
          <a:srgbClr val="0070C0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Burglary and Earthquake are assumed independent:</a:t>
          </a:r>
          <a:br>
            <a:rPr lang="en-US" sz="3400" kern="1200" dirty="0"/>
          </a:br>
          <a:r>
            <a:rPr lang="en-US" sz="3400" kern="1200" dirty="0"/>
            <a:t>Pr(B, E) = Pr(B) * Pr(E).</a:t>
          </a:r>
        </a:p>
      </dsp:txBody>
      <dsp:txXfrm>
        <a:off x="5579899" y="2969"/>
        <a:ext cx="5050021" cy="2005568"/>
      </dsp:txXfrm>
    </dsp:sp>
    <dsp:sp modelId="{8A2A7F0B-5A8F-4076-9167-1760BC1BC7E4}">
      <dsp:nvSpPr>
        <dsp:cNvPr id="0" name=""/>
        <dsp:cNvSpPr/>
      </dsp:nvSpPr>
      <dsp:spPr>
        <a:xfrm>
          <a:off x="14" y="2320217"/>
          <a:ext cx="10629913" cy="2005568"/>
        </a:xfrm>
        <a:prstGeom prst="rect">
          <a:avLst/>
        </a:prstGeom>
        <a:solidFill>
          <a:srgbClr val="002060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Finally, Pr(B, E, A, J, M) = </a:t>
          </a:r>
          <a:r>
            <a:rPr lang="en-US" sz="3400" kern="1200" dirty="0">
              <a:solidFill>
                <a:srgbClr val="FFFF00"/>
              </a:solidFill>
            </a:rPr>
            <a:t>Pr(J, M|B, E, A)</a:t>
          </a:r>
          <a:r>
            <a:rPr lang="en-US" sz="3400" kern="1200" dirty="0"/>
            <a:t> × </a:t>
          </a:r>
          <a:r>
            <a:rPr lang="en-US" sz="3400" kern="1200" dirty="0">
              <a:solidFill>
                <a:srgbClr val="66FF33"/>
              </a:solidFill>
            </a:rPr>
            <a:t>Pr(B, E, A)</a:t>
          </a:r>
          <a:br>
            <a:rPr lang="en-US" sz="3400" kern="1200" dirty="0"/>
          </a:br>
          <a:r>
            <a:rPr lang="en-US" sz="3400" kern="1200" dirty="0"/>
            <a:t>= </a:t>
          </a:r>
          <a:r>
            <a:rPr lang="en-US" sz="3400" kern="1200" dirty="0">
              <a:solidFill>
                <a:srgbClr val="FFFF00"/>
              </a:solidFill>
            </a:rPr>
            <a:t>Pr(J|B, E, A) × Pr(M|B, E, A)</a:t>
          </a:r>
          <a:r>
            <a:rPr lang="en-US" sz="3400" kern="1200" dirty="0"/>
            <a:t> × </a:t>
          </a:r>
          <a:r>
            <a:rPr lang="en-US" sz="3400" kern="1200" dirty="0">
              <a:solidFill>
                <a:srgbClr val="66FF33"/>
              </a:solidFill>
            </a:rPr>
            <a:t>Pr(B, E, A)</a:t>
          </a:r>
          <a:br>
            <a:rPr lang="en-US" sz="3400" kern="1200" dirty="0"/>
          </a:br>
          <a:r>
            <a:rPr lang="en-US" sz="3400" kern="1200" dirty="0"/>
            <a:t>= </a:t>
          </a:r>
          <a:r>
            <a:rPr lang="en-US" sz="3400" kern="1200" dirty="0">
              <a:solidFill>
                <a:srgbClr val="FFFF00"/>
              </a:solidFill>
            </a:rPr>
            <a:t>Pr(J|A) × Pr(M|A)</a:t>
          </a:r>
          <a:r>
            <a:rPr lang="en-US" sz="3400" kern="1200" dirty="0"/>
            <a:t> × </a:t>
          </a:r>
          <a:r>
            <a:rPr lang="en-US" sz="3400" kern="1200" dirty="0">
              <a:solidFill>
                <a:srgbClr val="66FF33"/>
              </a:solidFill>
            </a:rPr>
            <a:t>Pr(A|B, E) × Pr(B) × Pr(E)</a:t>
          </a:r>
          <a:endParaRPr lang="en-US" sz="3400" kern="1200" dirty="0"/>
        </a:p>
      </dsp:txBody>
      <dsp:txXfrm>
        <a:off x="14" y="2320217"/>
        <a:ext cx="10629913" cy="200556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9AB64B-9113-4DD4-833F-5629B90CD163}">
      <dsp:nvSpPr>
        <dsp:cNvPr id="0" name=""/>
        <dsp:cNvSpPr/>
      </dsp:nvSpPr>
      <dsp:spPr>
        <a:xfrm>
          <a:off x="0" y="0"/>
          <a:ext cx="10506075" cy="135979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You are working on a marketing campaign to promote the E-Billing service to bank customers.  </a:t>
          </a:r>
        </a:p>
      </dsp:txBody>
      <dsp:txXfrm>
        <a:off x="2237194" y="0"/>
        <a:ext cx="8268880" cy="1359793"/>
      </dsp:txXfrm>
    </dsp:sp>
    <dsp:sp modelId="{3CBE2E65-80E4-4489-9794-D4ED9CA3B390}">
      <dsp:nvSpPr>
        <dsp:cNvPr id="0" name=""/>
        <dsp:cNvSpPr/>
      </dsp:nvSpPr>
      <dsp:spPr>
        <a:xfrm>
          <a:off x="135979" y="135979"/>
          <a:ext cx="2101215" cy="1087834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/>
          <a:srcRect/>
          <a:stretch>
            <a:fillRect t="-71000" b="-71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9E9E856-3346-433B-9D61-D66FA77A46E5}">
      <dsp:nvSpPr>
        <dsp:cNvPr id="0" name=""/>
        <dsp:cNvSpPr/>
      </dsp:nvSpPr>
      <dsp:spPr>
        <a:xfrm>
          <a:off x="0" y="1495772"/>
          <a:ext cx="10506075" cy="135979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You need to build the profiles of customers who will register for the E-Billing service.</a:t>
          </a:r>
        </a:p>
      </dsp:txBody>
      <dsp:txXfrm>
        <a:off x="2237194" y="1495772"/>
        <a:ext cx="8268880" cy="1359793"/>
      </dsp:txXfrm>
    </dsp:sp>
    <dsp:sp modelId="{F1D560F3-526A-4A1E-942F-ABFCA24AF671}">
      <dsp:nvSpPr>
        <dsp:cNvPr id="0" name=""/>
        <dsp:cNvSpPr/>
      </dsp:nvSpPr>
      <dsp:spPr>
        <a:xfrm>
          <a:off x="135979" y="1631751"/>
          <a:ext cx="2101215" cy="1087834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2"/>
          <a:srcRect/>
          <a:stretch>
            <a:fillRect t="-7000" b="-7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9B02DF2-0E94-4A86-AD44-515410C6FFB9}">
      <dsp:nvSpPr>
        <dsp:cNvPr id="0" name=""/>
        <dsp:cNvSpPr/>
      </dsp:nvSpPr>
      <dsp:spPr>
        <a:xfrm>
          <a:off x="0" y="2991544"/>
          <a:ext cx="10506075" cy="135979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You have access to a recent Customer Survey Data which contains information about 4,952 customers.</a:t>
          </a:r>
        </a:p>
      </dsp:txBody>
      <dsp:txXfrm>
        <a:off x="2237194" y="2991544"/>
        <a:ext cx="8268880" cy="1359793"/>
      </dsp:txXfrm>
    </dsp:sp>
    <dsp:sp modelId="{339D7F84-FE41-4DF8-90DF-557761246716}">
      <dsp:nvSpPr>
        <dsp:cNvPr id="0" name=""/>
        <dsp:cNvSpPr/>
      </dsp:nvSpPr>
      <dsp:spPr>
        <a:xfrm>
          <a:off x="135979" y="3127524"/>
          <a:ext cx="2101215" cy="1087834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3"/>
          <a:srcRect/>
          <a:stretch>
            <a:fillRect l="-17000" r="-17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6F88BDD-8779-4563-86FC-685C5791D7F4}">
      <dsp:nvSpPr>
        <dsp:cNvPr id="0" name=""/>
        <dsp:cNvSpPr/>
      </dsp:nvSpPr>
      <dsp:spPr>
        <a:xfrm>
          <a:off x="4271962" y="1970286"/>
          <a:ext cx="3614737" cy="41405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8668"/>
              </a:lnTo>
              <a:lnTo>
                <a:pt x="3614737" y="208668"/>
              </a:lnTo>
              <a:lnTo>
                <a:pt x="3614737" y="414051"/>
              </a:lnTo>
            </a:path>
          </a:pathLst>
        </a:custGeom>
        <a:noFill/>
        <a:ln w="38100" cap="flat" cmpd="sng" algn="ctr">
          <a:solidFill>
            <a:scrgbClr r="0" g="0" b="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43FF8F0-7C77-4181-B380-BF6477564ECE}">
      <dsp:nvSpPr>
        <dsp:cNvPr id="0" name=""/>
        <dsp:cNvSpPr/>
      </dsp:nvSpPr>
      <dsp:spPr>
        <a:xfrm>
          <a:off x="4226242" y="1970286"/>
          <a:ext cx="91440" cy="41405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14051"/>
              </a:lnTo>
            </a:path>
          </a:pathLst>
        </a:custGeom>
        <a:noFill/>
        <a:ln w="38100" cap="flat" cmpd="sng" algn="ctr">
          <a:solidFill>
            <a:scrgbClr r="0" g="0" b="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68BA681-327F-44DF-A47C-018B843ACDB0}">
      <dsp:nvSpPr>
        <dsp:cNvPr id="0" name=""/>
        <dsp:cNvSpPr/>
      </dsp:nvSpPr>
      <dsp:spPr>
        <a:xfrm>
          <a:off x="657224" y="1970286"/>
          <a:ext cx="3614737" cy="414051"/>
        </a:xfrm>
        <a:custGeom>
          <a:avLst/>
          <a:gdLst/>
          <a:ahLst/>
          <a:cxnLst/>
          <a:rect l="0" t="0" r="0" b="0"/>
          <a:pathLst>
            <a:path>
              <a:moveTo>
                <a:pt x="3614737" y="0"/>
              </a:moveTo>
              <a:lnTo>
                <a:pt x="3614737" y="208668"/>
              </a:lnTo>
              <a:lnTo>
                <a:pt x="0" y="208668"/>
              </a:lnTo>
              <a:lnTo>
                <a:pt x="0" y="414051"/>
              </a:lnTo>
            </a:path>
          </a:pathLst>
        </a:custGeom>
        <a:noFill/>
        <a:ln w="38100" cap="flat" cmpd="sng" algn="ctr">
          <a:solidFill>
            <a:scrgbClr r="0" g="0" b="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C1E52EF-767F-4709-B51F-679433B5AA0C}">
      <dsp:nvSpPr>
        <dsp:cNvPr id="0" name=""/>
        <dsp:cNvSpPr/>
      </dsp:nvSpPr>
      <dsp:spPr>
        <a:xfrm>
          <a:off x="3614737" y="655836"/>
          <a:ext cx="1314450" cy="1314450"/>
        </a:xfrm>
        <a:prstGeom prst="ellipse">
          <a:avLst/>
        </a:prstGeom>
        <a:blipFill rotWithShape="1">
          <a:blip xmlns:r="http://schemas.openxmlformats.org/officeDocument/2006/relationships" r:embed="rId1"/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6F6684D-48C1-4094-9D95-CA7ADA557A46}">
      <dsp:nvSpPr>
        <dsp:cNvPr id="0" name=""/>
        <dsp:cNvSpPr/>
      </dsp:nvSpPr>
      <dsp:spPr>
        <a:xfrm>
          <a:off x="4929187" y="652550"/>
          <a:ext cx="1971675" cy="13144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1" kern="1200" dirty="0" err="1"/>
            <a:t>Ebilling</a:t>
          </a:r>
          <a:br>
            <a:rPr lang="en-US" sz="2700" kern="1200" dirty="0"/>
          </a:br>
          <a:r>
            <a:rPr lang="en-US" sz="2700" kern="1200" dirty="0"/>
            <a:t>Yes / No</a:t>
          </a:r>
        </a:p>
      </dsp:txBody>
      <dsp:txXfrm>
        <a:off x="4929187" y="652550"/>
        <a:ext cx="1971675" cy="1314450"/>
      </dsp:txXfrm>
    </dsp:sp>
    <dsp:sp modelId="{8ACA9202-47FD-40F1-B429-50B7604E1C69}">
      <dsp:nvSpPr>
        <dsp:cNvPr id="0" name=""/>
        <dsp:cNvSpPr/>
      </dsp:nvSpPr>
      <dsp:spPr>
        <a:xfrm>
          <a:off x="0" y="2384337"/>
          <a:ext cx="1314450" cy="1314450"/>
        </a:xfrm>
        <a:prstGeom prst="ellipse">
          <a:avLst/>
        </a:prstGeom>
        <a:blipFill rotWithShape="1">
          <a:blip xmlns:r="http://schemas.openxmlformats.org/officeDocument/2006/relationships" r:embed="rId2"/>
          <a:srcRect/>
          <a:stretch>
            <a:fillRect l="-28000" r="-28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DA14DA-048F-450F-A5DE-21A587936374}">
      <dsp:nvSpPr>
        <dsp:cNvPr id="0" name=""/>
        <dsp:cNvSpPr/>
      </dsp:nvSpPr>
      <dsp:spPr>
        <a:xfrm>
          <a:off x="1314449" y="2381051"/>
          <a:ext cx="1971675" cy="13144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1" kern="1200" dirty="0" err="1"/>
            <a:t>CreditCard</a:t>
          </a:r>
          <a:endParaRPr lang="en-US" sz="2700" b="1" kern="1200" dirty="0"/>
        </a:p>
      </dsp:txBody>
      <dsp:txXfrm>
        <a:off x="1314449" y="2381051"/>
        <a:ext cx="1971675" cy="1314450"/>
      </dsp:txXfrm>
    </dsp:sp>
    <dsp:sp modelId="{836F0E59-25FC-44FF-907F-0069D42CF8CE}">
      <dsp:nvSpPr>
        <dsp:cNvPr id="0" name=""/>
        <dsp:cNvSpPr/>
      </dsp:nvSpPr>
      <dsp:spPr>
        <a:xfrm>
          <a:off x="3614737" y="2384337"/>
          <a:ext cx="1314450" cy="1314450"/>
        </a:xfrm>
        <a:prstGeom prst="ellipse">
          <a:avLst/>
        </a:prstGeom>
        <a:blipFill rotWithShape="1">
          <a:blip xmlns:r="http://schemas.openxmlformats.org/officeDocument/2006/relationships" r:embed="rId3"/>
          <a:srcRect/>
          <a:stretch>
            <a:fillRect l="-23000" r="-23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79B5E7F-F418-459D-8EF1-2ACE8310D200}">
      <dsp:nvSpPr>
        <dsp:cNvPr id="0" name=""/>
        <dsp:cNvSpPr/>
      </dsp:nvSpPr>
      <dsp:spPr>
        <a:xfrm>
          <a:off x="4929187" y="2381051"/>
          <a:ext cx="1971675" cy="13144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1" kern="1200" dirty="0"/>
            <a:t>Gender</a:t>
          </a:r>
        </a:p>
      </dsp:txBody>
      <dsp:txXfrm>
        <a:off x="4929187" y="2381051"/>
        <a:ext cx="1971675" cy="1314450"/>
      </dsp:txXfrm>
    </dsp:sp>
    <dsp:sp modelId="{74A7BBE7-362F-466B-9C6A-5279EB96D81F}">
      <dsp:nvSpPr>
        <dsp:cNvPr id="0" name=""/>
        <dsp:cNvSpPr/>
      </dsp:nvSpPr>
      <dsp:spPr>
        <a:xfrm>
          <a:off x="7229475" y="2384337"/>
          <a:ext cx="1314450" cy="1314450"/>
        </a:xfrm>
        <a:prstGeom prst="ellipse">
          <a:avLst/>
        </a:prstGeom>
        <a:blipFill rotWithShape="1">
          <a:blip xmlns:r="http://schemas.openxmlformats.org/officeDocument/2006/relationships" r:embed="rId4"/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C85D5FD-2E70-4F56-98D8-6B67239C3B09}">
      <dsp:nvSpPr>
        <dsp:cNvPr id="0" name=""/>
        <dsp:cNvSpPr/>
      </dsp:nvSpPr>
      <dsp:spPr>
        <a:xfrm>
          <a:off x="8543925" y="2381051"/>
          <a:ext cx="1971675" cy="13144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1" kern="1200" dirty="0" err="1"/>
            <a:t>JobCategory</a:t>
          </a:r>
          <a:endParaRPr lang="en-US" sz="2700" b="1" kern="1200" dirty="0"/>
        </a:p>
      </dsp:txBody>
      <dsp:txXfrm>
        <a:off x="8543925" y="2381051"/>
        <a:ext cx="1971675" cy="131445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B8B3BAF-1AB0-4820-B377-ADB3A2F36EC3}">
      <dsp:nvSpPr>
        <dsp:cNvPr id="0" name=""/>
        <dsp:cNvSpPr/>
      </dsp:nvSpPr>
      <dsp:spPr>
        <a:xfrm>
          <a:off x="714991" y="0"/>
          <a:ext cx="3827817" cy="1087834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Since the </a:t>
          </a:r>
          <a:r>
            <a:rPr lang="en-US" sz="2000" kern="1200" dirty="0" err="1"/>
            <a:t>naive_bayes.BernoulliNB</a:t>
          </a:r>
          <a:r>
            <a:rPr lang="en-US" sz="2000" kern="1200" dirty="0"/>
            <a:t> function can handle binary features that are coded 0 or 1</a:t>
          </a:r>
        </a:p>
      </dsp:txBody>
      <dsp:txXfrm>
        <a:off x="746853" y="31862"/>
        <a:ext cx="3764093" cy="1024110"/>
      </dsp:txXfrm>
    </dsp:sp>
    <dsp:sp modelId="{A62BBA32-91F5-4DB5-838D-3CD531731271}">
      <dsp:nvSpPr>
        <dsp:cNvPr id="0" name=""/>
        <dsp:cNvSpPr/>
      </dsp:nvSpPr>
      <dsp:spPr>
        <a:xfrm rot="5400000">
          <a:off x="2424931" y="1115030"/>
          <a:ext cx="407937" cy="489525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 rot="-5400000">
        <a:off x="2482043" y="1155824"/>
        <a:ext cx="293715" cy="285556"/>
      </dsp:txXfrm>
    </dsp:sp>
    <dsp:sp modelId="{A4DBD172-3E7E-4954-9114-FA278BE8373A}">
      <dsp:nvSpPr>
        <dsp:cNvPr id="0" name=""/>
        <dsp:cNvSpPr/>
      </dsp:nvSpPr>
      <dsp:spPr>
        <a:xfrm>
          <a:off x="714991" y="1631751"/>
          <a:ext cx="3827817" cy="1087834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 err="1"/>
            <a:t>Pandas.GetDummies</a:t>
          </a:r>
          <a:r>
            <a:rPr lang="en-US" sz="2000" kern="1200" dirty="0"/>
            <a:t> can create 0/1 indicator variables for categorical features</a:t>
          </a:r>
        </a:p>
      </dsp:txBody>
      <dsp:txXfrm>
        <a:off x="746853" y="1663613"/>
        <a:ext cx="3764093" cy="1024110"/>
      </dsp:txXfrm>
    </dsp:sp>
    <dsp:sp modelId="{E1479E0F-D809-425C-AE30-3BC06D154AD5}">
      <dsp:nvSpPr>
        <dsp:cNvPr id="0" name=""/>
        <dsp:cNvSpPr/>
      </dsp:nvSpPr>
      <dsp:spPr>
        <a:xfrm rot="5400000">
          <a:off x="2424931" y="2746782"/>
          <a:ext cx="407937" cy="489525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 rot="-5400000">
        <a:off x="2482043" y="2787576"/>
        <a:ext cx="293715" cy="285556"/>
      </dsp:txXfrm>
    </dsp:sp>
    <dsp:sp modelId="{880F2C37-2E20-4FC7-8AB2-035416D05E64}">
      <dsp:nvSpPr>
        <dsp:cNvPr id="0" name=""/>
        <dsp:cNvSpPr/>
      </dsp:nvSpPr>
      <dsp:spPr>
        <a:xfrm>
          <a:off x="714991" y="3263503"/>
          <a:ext cx="3827817" cy="1087834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tx1"/>
              </a:solidFill>
            </a:rPr>
            <a:t>Can we use the </a:t>
          </a:r>
          <a:r>
            <a:rPr lang="en-US" sz="2000" kern="1200" dirty="0" err="1">
              <a:solidFill>
                <a:schemeClr val="tx1"/>
              </a:solidFill>
            </a:rPr>
            <a:t>BernoulliNB</a:t>
          </a:r>
          <a:r>
            <a:rPr lang="en-US" sz="2000" kern="1200" dirty="0">
              <a:solidFill>
                <a:schemeClr val="tx1"/>
              </a:solidFill>
            </a:rPr>
            <a:t> function for categorical features? </a:t>
          </a:r>
        </a:p>
      </dsp:txBody>
      <dsp:txXfrm>
        <a:off x="746853" y="3295365"/>
        <a:ext cx="3764093" cy="102411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CFDEC5F-9529-4C7C-A4C7-4F6563B12792}">
      <dsp:nvSpPr>
        <dsp:cNvPr id="0" name=""/>
        <dsp:cNvSpPr/>
      </dsp:nvSpPr>
      <dsp:spPr>
        <a:xfrm>
          <a:off x="2830374" y="2175669"/>
          <a:ext cx="545468" cy="17591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72734" y="0"/>
              </a:lnTo>
              <a:lnTo>
                <a:pt x="272734" y="1759135"/>
              </a:lnTo>
              <a:lnTo>
                <a:pt x="545468" y="175913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66D31FD-F5EC-4305-AFA3-24872C3C95EB}">
      <dsp:nvSpPr>
        <dsp:cNvPr id="0" name=""/>
        <dsp:cNvSpPr/>
      </dsp:nvSpPr>
      <dsp:spPr>
        <a:xfrm>
          <a:off x="2830374" y="2175669"/>
          <a:ext cx="545468" cy="58637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72734" y="0"/>
              </a:lnTo>
              <a:lnTo>
                <a:pt x="272734" y="586378"/>
              </a:lnTo>
              <a:lnTo>
                <a:pt x="545468" y="58637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C1F396D-CA93-4EAD-AA55-BE1C72064C83}">
      <dsp:nvSpPr>
        <dsp:cNvPr id="0" name=""/>
        <dsp:cNvSpPr/>
      </dsp:nvSpPr>
      <dsp:spPr>
        <a:xfrm>
          <a:off x="2830374" y="1589290"/>
          <a:ext cx="545468" cy="586378"/>
        </a:xfrm>
        <a:custGeom>
          <a:avLst/>
          <a:gdLst/>
          <a:ahLst/>
          <a:cxnLst/>
          <a:rect l="0" t="0" r="0" b="0"/>
          <a:pathLst>
            <a:path>
              <a:moveTo>
                <a:pt x="0" y="586378"/>
              </a:moveTo>
              <a:lnTo>
                <a:pt x="272734" y="586378"/>
              </a:lnTo>
              <a:lnTo>
                <a:pt x="272734" y="0"/>
              </a:lnTo>
              <a:lnTo>
                <a:pt x="545468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A2AD8E8-46A6-4959-853D-F050EC653B0A}">
      <dsp:nvSpPr>
        <dsp:cNvPr id="0" name=""/>
        <dsp:cNvSpPr/>
      </dsp:nvSpPr>
      <dsp:spPr>
        <a:xfrm>
          <a:off x="2830374" y="416533"/>
          <a:ext cx="545468" cy="1759135"/>
        </a:xfrm>
        <a:custGeom>
          <a:avLst/>
          <a:gdLst/>
          <a:ahLst/>
          <a:cxnLst/>
          <a:rect l="0" t="0" r="0" b="0"/>
          <a:pathLst>
            <a:path>
              <a:moveTo>
                <a:pt x="0" y="1759135"/>
              </a:moveTo>
              <a:lnTo>
                <a:pt x="272734" y="1759135"/>
              </a:lnTo>
              <a:lnTo>
                <a:pt x="272734" y="0"/>
              </a:lnTo>
              <a:lnTo>
                <a:pt x="545468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EB55DB3-2A77-4498-A41D-7B06A8E96BA4}">
      <dsp:nvSpPr>
        <dsp:cNvPr id="0" name=""/>
        <dsp:cNvSpPr/>
      </dsp:nvSpPr>
      <dsp:spPr>
        <a:xfrm>
          <a:off x="103032" y="1759749"/>
          <a:ext cx="2727341" cy="83183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 dirty="0"/>
            <a:t>Are you taking any dietary supplements?</a:t>
          </a:r>
          <a:endParaRPr lang="en-US" sz="1900" kern="1200" dirty="0"/>
        </a:p>
      </dsp:txBody>
      <dsp:txXfrm>
        <a:off x="103032" y="1759749"/>
        <a:ext cx="2727341" cy="831839"/>
      </dsp:txXfrm>
    </dsp:sp>
    <dsp:sp modelId="{D49359C1-3F08-4BF5-AD43-B36B7418949C}">
      <dsp:nvSpPr>
        <dsp:cNvPr id="0" name=""/>
        <dsp:cNvSpPr/>
      </dsp:nvSpPr>
      <dsp:spPr>
        <a:xfrm>
          <a:off x="3375843" y="613"/>
          <a:ext cx="2727341" cy="83183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 dirty="0"/>
            <a:t>Is TV a primary source of information about nutrition?</a:t>
          </a:r>
          <a:endParaRPr lang="en-US" sz="1900" kern="1200" dirty="0"/>
        </a:p>
      </dsp:txBody>
      <dsp:txXfrm>
        <a:off x="3375843" y="613"/>
        <a:ext cx="2727341" cy="831839"/>
      </dsp:txXfrm>
    </dsp:sp>
    <dsp:sp modelId="{17370A89-55C8-4A15-9844-F214759267C4}">
      <dsp:nvSpPr>
        <dsp:cNvPr id="0" name=""/>
        <dsp:cNvSpPr/>
      </dsp:nvSpPr>
      <dsp:spPr>
        <a:xfrm>
          <a:off x="3375843" y="1173370"/>
          <a:ext cx="2727341" cy="83183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 dirty="0"/>
            <a:t>Are magazines a primary source of information about nutrition?</a:t>
          </a:r>
          <a:endParaRPr lang="en-US" sz="1900" kern="1200" dirty="0"/>
        </a:p>
      </dsp:txBody>
      <dsp:txXfrm>
        <a:off x="3375843" y="1173370"/>
        <a:ext cx="2727341" cy="831839"/>
      </dsp:txXfrm>
    </dsp:sp>
    <dsp:sp modelId="{C987D393-A0C4-4868-9E58-2E707ABEE7C0}">
      <dsp:nvSpPr>
        <dsp:cNvPr id="0" name=""/>
        <dsp:cNvSpPr/>
      </dsp:nvSpPr>
      <dsp:spPr>
        <a:xfrm>
          <a:off x="3375843" y="2346127"/>
          <a:ext cx="2727341" cy="83183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 dirty="0"/>
            <a:t>Are friends a primary source of information about nutrition?</a:t>
          </a:r>
          <a:endParaRPr lang="en-US" sz="1900" kern="1200" dirty="0"/>
        </a:p>
      </dsp:txBody>
      <dsp:txXfrm>
        <a:off x="3375843" y="2346127"/>
        <a:ext cx="2727341" cy="831839"/>
      </dsp:txXfrm>
    </dsp:sp>
    <dsp:sp modelId="{8FCC57D2-2DD1-422F-A09D-750FAB0CF8CC}">
      <dsp:nvSpPr>
        <dsp:cNvPr id="0" name=""/>
        <dsp:cNvSpPr/>
      </dsp:nvSpPr>
      <dsp:spPr>
        <a:xfrm>
          <a:off x="3375843" y="3518884"/>
          <a:ext cx="2727341" cy="83183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 dirty="0"/>
            <a:t>Is your doctor a primary source of information about nutrition?</a:t>
          </a:r>
          <a:endParaRPr lang="en-US" sz="1900" kern="1200" dirty="0"/>
        </a:p>
      </dsp:txBody>
      <dsp:txXfrm>
        <a:off x="3375843" y="3518884"/>
        <a:ext cx="2727341" cy="831839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B8A666-8ABD-4D93-9319-A68BC9E36422}">
      <dsp:nvSpPr>
        <dsp:cNvPr id="0" name=""/>
        <dsp:cNvSpPr/>
      </dsp:nvSpPr>
      <dsp:spPr>
        <a:xfrm>
          <a:off x="1577339" y="0"/>
          <a:ext cx="8938260" cy="13054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Naturally, we estimate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US" sz="2400" i="1" kern="120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2400" i="1" kern="120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𝜃</m:t>
                  </m:r>
                </m:e>
                <m:sub>
                  <m:r>
                    <a:rPr lang="en-US" sz="2400" i="1" kern="1200">
                      <a:latin typeface="Cambria Math" panose="02040503050406030204" pitchFamily="18" charset="0"/>
                    </a:rPr>
                    <m:t>𝑟𝑐</m:t>
                  </m:r>
                </m:sub>
              </m:sSub>
            </m:oMath>
          </a14:m>
          <a:r>
            <a:rPr lang="en-US" sz="2400" kern="1200" dirty="0"/>
            <a:t> by the relative frequencies as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US" sz="2400" i="1" kern="120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2400" i="1" kern="120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𝜃</m:t>
                  </m:r>
                </m:e>
                <m:sub>
                  <m:r>
                    <a:rPr lang="en-US" sz="2400" i="1" kern="1200">
                      <a:latin typeface="Cambria Math" panose="02040503050406030204" pitchFamily="18" charset="0"/>
                    </a:rPr>
                    <m:t>𝑟𝑐</m:t>
                  </m:r>
                </m:sub>
              </m:sSub>
              <m:r>
                <a:rPr lang="en-US" sz="2400" i="1" kern="1200">
                  <a:latin typeface="Cambria Math" panose="02040503050406030204" pitchFamily="18" charset="0"/>
                </a:rPr>
                <m:t>=</m:t>
              </m:r>
              <m:f>
                <m:fPr>
                  <m:type m:val="lin"/>
                  <m:ctrlPr>
                    <a:rPr lang="en-US" sz="2400" i="1" kern="1200" smtClean="0">
                      <a:latin typeface="Cambria Math" panose="02040503050406030204" pitchFamily="18" charset="0"/>
                    </a:rPr>
                  </m:ctrlPr>
                </m:fPr>
                <m:num>
                  <m:sSub>
                    <m:sSubPr>
                      <m:ctrlPr>
                        <a:rPr lang="en-US" sz="2400" i="1" kern="1200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sz="2400" i="1" kern="1200">
                          <a:latin typeface="Cambria Math" panose="02040503050406030204" pitchFamily="18" charset="0"/>
                        </a:rPr>
                        <m:t>𝑛</m:t>
                      </m:r>
                    </m:e>
                    <m:sub>
                      <m:r>
                        <a:rPr lang="en-US" sz="2400" i="1" kern="1200">
                          <a:latin typeface="Cambria Math" panose="02040503050406030204" pitchFamily="18" charset="0"/>
                        </a:rPr>
                        <m:t>𝑟𝑐</m:t>
                      </m:r>
                    </m:sub>
                  </m:sSub>
                </m:num>
                <m:den>
                  <m:sSub>
                    <m:sSubPr>
                      <m:ctrlPr>
                        <a:rPr lang="en-US" sz="2400" i="1" kern="1200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sz="2400" i="1" kern="1200">
                          <a:latin typeface="Cambria Math" panose="02040503050406030204" pitchFamily="18" charset="0"/>
                        </a:rPr>
                        <m:t>𝑛</m:t>
                      </m:r>
                    </m:e>
                    <m:sub>
                      <m:r>
                        <a:rPr lang="en-US" sz="2400" i="1" kern="1200">
                          <a:latin typeface="Cambria Math" panose="02040503050406030204" pitchFamily="18" charset="0"/>
                        </a:rPr>
                        <m:t>𝑐</m:t>
                      </m:r>
                    </m:sub>
                  </m:sSub>
                </m:den>
              </m:f>
            </m:oMath>
          </a14:m>
          <a:endParaRPr lang="en-US" sz="2400" kern="1200" dirty="0"/>
        </a:p>
      </dsp:txBody>
      <dsp:txXfrm>
        <a:off x="2930765" y="38234"/>
        <a:ext cx="7546600" cy="1228933"/>
      </dsp:txXfrm>
    </dsp:sp>
    <dsp:sp modelId="{A15D0693-EE93-41E9-97E6-CF18720E1723}">
      <dsp:nvSpPr>
        <dsp:cNvPr id="0" name=""/>
        <dsp:cNvSpPr/>
      </dsp:nvSpPr>
      <dsp:spPr>
        <a:xfrm>
          <a:off x="788669" y="1522968"/>
          <a:ext cx="8938260" cy="13054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If the </a:t>
          </a:r>
          <a:r>
            <a:rPr lang="en-US" sz="2400" i="1" kern="1200" dirty="0" err="1"/>
            <a:t>r</a:t>
          </a:r>
          <a:r>
            <a:rPr lang="en-US" sz="2400" kern="1200" baseline="30000" dirty="0" err="1"/>
            <a:t>th</a:t>
          </a:r>
          <a:r>
            <a:rPr lang="en-US" sz="2400" kern="1200" dirty="0"/>
            <a:t> category of the feature is not observed in the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US" sz="2400" i="1" kern="120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2400" i="1" kern="1200">
                      <a:latin typeface="Cambria Math" panose="02040503050406030204" pitchFamily="18" charset="0"/>
                    </a:rPr>
                    <m:t>𝑦</m:t>
                  </m:r>
                </m:e>
                <m:sub>
                  <m:r>
                    <a:rPr lang="en-US" sz="2400" i="1" kern="1200">
                      <a:latin typeface="Cambria Math" panose="02040503050406030204" pitchFamily="18" charset="0"/>
                    </a:rPr>
                    <m:t>𝑐</m:t>
                  </m:r>
                </m:sub>
              </m:sSub>
            </m:oMath>
          </a14:m>
          <a:r>
            <a:rPr lang="en-US" sz="2400" kern="1200" dirty="0"/>
            <a:t> category of the target variable, then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US" sz="240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2400" i="1" kern="1200">
                      <a:latin typeface="Cambria Math" panose="02040503050406030204" pitchFamily="18" charset="0"/>
                    </a:rPr>
                    <m:t>𝑛</m:t>
                  </m:r>
                </m:e>
                <m:sub>
                  <m:r>
                    <a:rPr lang="en-US" sz="2400" i="1" kern="1200">
                      <a:latin typeface="Cambria Math" panose="02040503050406030204" pitchFamily="18" charset="0"/>
                    </a:rPr>
                    <m:t>𝑟𝑐</m:t>
                  </m:r>
                </m:sub>
              </m:sSub>
              <m:r>
                <a:rPr lang="en-US" sz="2400" b="0" i="1" kern="1200" smtClean="0">
                  <a:latin typeface="Cambria Math" panose="02040503050406030204" pitchFamily="18" charset="0"/>
                </a:rPr>
                <m:t>=0</m:t>
              </m:r>
            </m:oMath>
          </a14:m>
          <a:r>
            <a:rPr lang="en-US" sz="2400" kern="1200" dirty="0"/>
            <a:t> and the natural estimate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US" sz="240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2400" i="1" kern="120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𝜃</m:t>
                  </m:r>
                </m:e>
                <m:sub>
                  <m:r>
                    <a:rPr lang="en-US" sz="2400" i="1" kern="1200">
                      <a:latin typeface="Cambria Math" panose="02040503050406030204" pitchFamily="18" charset="0"/>
                    </a:rPr>
                    <m:t>𝑟𝑐</m:t>
                  </m:r>
                </m:sub>
              </m:sSub>
              <m:r>
                <a:rPr lang="en-US" sz="2400" b="0" i="1" kern="1200" smtClean="0">
                  <a:latin typeface="Cambria Math" panose="02040503050406030204" pitchFamily="18" charset="0"/>
                </a:rPr>
                <m:t>=0</m:t>
              </m:r>
            </m:oMath>
          </a14:m>
          <a:r>
            <a:rPr lang="en-US" sz="2400" kern="1200" dirty="0"/>
            <a:t> </a:t>
          </a:r>
        </a:p>
      </dsp:txBody>
      <dsp:txXfrm>
        <a:off x="2464084" y="1561202"/>
        <a:ext cx="7224611" cy="1228933"/>
      </dsp:txXfrm>
    </dsp:sp>
    <dsp:sp modelId="{8AC83DCD-F994-4889-8C2C-058EAB239ABD}">
      <dsp:nvSpPr>
        <dsp:cNvPr id="0" name=""/>
        <dsp:cNvSpPr/>
      </dsp:nvSpPr>
      <dsp:spPr>
        <a:xfrm>
          <a:off x="0" y="3045936"/>
          <a:ext cx="8938260" cy="13054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Any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US" sz="240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2400" i="1" kern="120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𝜃</m:t>
                  </m:r>
                </m:e>
                <m:sub>
                  <m:r>
                    <a:rPr lang="en-US" sz="2400" i="1" kern="1200">
                      <a:latin typeface="Cambria Math" panose="02040503050406030204" pitchFamily="18" charset="0"/>
                    </a:rPr>
                    <m:t>𝑟𝑐</m:t>
                  </m:r>
                </m:sub>
              </m:sSub>
              <m:r>
                <a:rPr lang="en-US" sz="2400" b="0" i="1" kern="1200" smtClean="0">
                  <a:latin typeface="Cambria Math" panose="02040503050406030204" pitchFamily="18" charset="0"/>
                </a:rPr>
                <m:t>=0</m:t>
              </m:r>
            </m:oMath>
          </a14:m>
          <a:r>
            <a:rPr lang="en-US" sz="2400" kern="1200" dirty="0"/>
            <a:t> will make the likelihood zero, and thus spoil all the calculations  </a:t>
          </a:r>
        </a:p>
      </dsp:txBody>
      <dsp:txXfrm>
        <a:off x="1675414" y="3084170"/>
        <a:ext cx="7224611" cy="1228933"/>
      </dsp:txXfrm>
    </dsp:sp>
    <dsp:sp modelId="{6BDDBCFD-4F2A-4365-BFD8-CC2CFCADCE44}">
      <dsp:nvSpPr>
        <dsp:cNvPr id="0" name=""/>
        <dsp:cNvSpPr/>
      </dsp:nvSpPr>
      <dsp:spPr>
        <a:xfrm>
          <a:off x="1577339" y="989929"/>
          <a:ext cx="848510" cy="848510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1768254" y="989929"/>
        <a:ext cx="466680" cy="638504"/>
      </dsp:txXfrm>
    </dsp:sp>
    <dsp:sp modelId="{8EC06EBC-FF18-41D4-8158-0CF99AAF428B}">
      <dsp:nvSpPr>
        <dsp:cNvPr id="0" name=""/>
        <dsp:cNvSpPr/>
      </dsp:nvSpPr>
      <dsp:spPr>
        <a:xfrm>
          <a:off x="788669" y="2504195"/>
          <a:ext cx="848510" cy="848510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979584" y="2504195"/>
        <a:ext cx="466680" cy="63850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AlternatingPictureBlocks">
  <dgm:title val=""/>
  <dgm:desc val=""/>
  <dgm:catLst>
    <dgm:cat type="picture" pri="15000"/>
    <dgm:cat type="pictureconvert" pri="15000"/>
    <dgm:cat type="list" pri="135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ch" forName="comp" refType="w"/>
      <dgm:constr type="h" for="ch" forName="comp" refType="h"/>
      <dgm:constr type="h" for="ch" forName="sibTrans" refType="w" refFor="ch" refForName="comp" op="equ" fact="0.05"/>
    </dgm:constrLst>
    <dgm:ruleLst/>
    <dgm:forEach name="Name0" axis="ch" ptType="node">
      <dgm:layoutNode name="comp" styleLbl="node1">
        <dgm:alg type="composite">
          <dgm:param type="ar" val="3.30"/>
        </dgm:alg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hoose name="Name4">
              <dgm:if name="Name5" axis="desOrSelf" ptType="node" func="posOdd" op="equ" val="1">
                <dgm:constrLst>
                  <dgm:constr type="l" for="ch" forName="rect1" refType="w" fact="0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.33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if>
              <dgm:else name="Name6">
                <dgm:constrLst>
                  <dgm:constr type="l" for="ch" forName="rect1" refType="w" fact="0.7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else>
            </dgm:choose>
          </dgm:if>
          <dgm:else name="Name3">
            <dgm:choose name="Name7">
              <dgm:if name="Name8" axis="desOrSelf" ptType="node" func="posOdd" op="equ" val="1">
                <dgm:constrLst>
                  <dgm:constr type="l" for="ch" forName="rect1" refType="w" fact="0.7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if>
              <dgm:else name="Name9">
                <dgm:constrLst>
                  <dgm:constr type="l" for="ch" forName="rect1" refType="w" fact="0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.33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else>
            </dgm:choose>
          </dgm:else>
        </dgm:choose>
        <dgm:ruleLst/>
        <dgm:layoutNode name="rect2" styleLbl="node1">
          <dgm:varLst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rect1" styleLbl="lnNod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9/layout/CirclePictureHierarchy">
  <dgm:title val=""/>
  <dgm:desc val=""/>
  <dgm:catLst>
    <dgm:cat type="hierarchy" pri="1750"/>
    <dgm:cat type="picture" pri="23000"/>
    <dgm:cat type="pictureconvert" pri="2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5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h" for="ch" forName="image" refType="h" fact="0.8"/>
              <dgm:constr type="w" for="ch" forName="image" refType="h" refFor="ch" refForName="image"/>
              <dgm:constr type="t" for="ch" forName="image" refType="h" fact="0.1"/>
              <dgm:constr type="l" for="ch" forName="image"/>
              <dgm:constr type="w" for="ch" forName="text" refType="w" fact="0.6"/>
              <dgm:constr type="h" for="ch" forName="text" refType="h" fact="0.8"/>
              <dgm:constr type="t" for="ch" forName="text" refType="w" fact="0.04"/>
              <dgm:constr type="l" for="ch" forName="text" refType="w" fact="0.4"/>
            </dgm:constrLst>
            <dgm:ruleLst/>
            <dgm:layoutNode name="image" styleLbl="node0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  <dgm:layoutNode name="text" styleLbl="revTx">
              <dgm:varLst>
                <dgm:chPref val="3"/>
              </dgm:varLst>
              <dgm:alg type="tx">
                <dgm:param type="parTxLTRAlign" val="l"/>
                <dgm:param type="parTxRTLAlign" val="r"/>
              </dgm:alg>
              <dgm:shape xmlns:r="http://schemas.openxmlformats.org/officeDocument/2006/relationships" type="rect" r:blip="">
                <dgm:adjLst/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image"/>
                    <dgm:param type="dstNode" val="image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h" for="ch" forName="image2" refType="h" fact="0.8"/>
                      <dgm:constr type="w" for="ch" forName="image2" refType="h" refFor="ch" refForName="image2"/>
                      <dgm:constr type="t" for="ch" forName="image2" refType="h" fact="0.1"/>
                      <dgm:constr type="l" for="ch" forName="image2"/>
                      <dgm:constr type="w" for="ch" forName="text2" refType="w" fact="0.6"/>
                      <dgm:constr type="h" for="ch" forName="text2" refType="h" fact="0.8"/>
                      <dgm:constr type="t" for="ch" forName="text2" refType="w" fact="0.04"/>
                      <dgm:constr type="l" for="ch" forName="text2" refType="w" fact="0.4"/>
                    </dgm:constrLst>
                    <dgm:ruleLst/>
                    <dgm:layoutNode name="image2">
                      <dgm:alg type="sp"/>
                      <dgm:shape xmlns:r="http://schemas.openxmlformats.org/officeDocument/2006/relationships" type="ellipse" r:blip="" blipPhldr="1">
                        <dgm:adjLst/>
                      </dgm:shape>
                      <dgm:presOf/>
                      <dgm:constrLst/>
                      <dgm:ruleLst/>
                    </dgm:layoutNode>
                    <dgm:layoutNode name="text2" styleLbl="revTx">
                      <dgm:varLst>
                        <dgm:chPref val="3"/>
                      </dgm:varLst>
                      <dgm:alg type="tx">
                        <dgm:param type="parTxLTRAlign" val="l"/>
                        <dgm:param type="parTxRTLAlign" val="r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image2"/>
                            <dgm:param type="dstNode" val="image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h" for="ch" forName="image3" refType="h" fact="0.8"/>
                              <dgm:constr type="w" for="ch" forName="image3" refType="h" refFor="ch" refForName="image3"/>
                              <dgm:constr type="t" for="ch" forName="image3" refType="h" fact="0.1"/>
                              <dgm:constr type="l" for="ch" forName="image3"/>
                              <dgm:constr type="w" for="ch" forName="text3" refType="w" fact="0.6"/>
                              <dgm:constr type="h" for="ch" forName="text3" refType="h" fact="0.8"/>
                              <dgm:constr type="t" for="ch" forName="text3" refType="w" fact="0.04"/>
                              <dgm:constr type="l" for="ch" forName="text3" refType="w" fact="0.4"/>
                            </dgm:constrLst>
                            <dgm:ruleLst/>
                            <dgm:layoutNode name="image3">
                              <dgm:alg type="sp"/>
                              <dgm:shape xmlns:r="http://schemas.openxmlformats.org/officeDocument/2006/relationships" type="ellipse" r:blip="" blipPhldr="1">
                                <dgm:adjLst/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revTx">
                              <dgm:varLst>
                                <dgm:chPref val="3"/>
                              </dgm:varLst>
                              <dgm:alg type="tx">
                                <dgm:param type="parTxLTRAlign" val="l"/>
                                <dgm:param type="parTxRTLAlign" val="r"/>
                              </dgm:alg>
                              <dgm:shape xmlns:r="http://schemas.openxmlformats.org/officeDocument/2006/relationships" type="rect" r:blip="">
                                <dgm:adjLst/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image3"/>
                                        <dgm:param type="dstNode" val="image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image4"/>
                                        <dgm:param type="dstNode" val="image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h" for="ch" forName="image4" refType="h" fact="0.8"/>
                                      <dgm:constr type="w" for="ch" forName="image4" refType="h" refFor="ch" refForName="image4"/>
                                      <dgm:constr type="t" for="ch" forName="image4" refType="h" fact="0.1"/>
                                      <dgm:constr type="l" for="ch" forName="image4"/>
                                      <dgm:constr type="w" for="ch" forName="text4" refType="w" fact="0.6"/>
                                      <dgm:constr type="h" for="ch" forName="text4" refType="h" fact="0.8"/>
                                      <dgm:constr type="t" for="ch" forName="text4" refType="w" fact="0.04"/>
                                      <dgm:constr type="l" for="ch" forName="text4" refType="w" fact="0.4"/>
                                    </dgm:constrLst>
                                    <dgm:ruleLst/>
                                    <dgm:layoutNode name="image4">
                                      <dgm:alg type="sp"/>
                                      <dgm:shape xmlns:r="http://schemas.openxmlformats.org/officeDocument/2006/relationships" type="ellipse" r:blip="" blipPhldr="1">
                                        <dgm:adjLst/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revTx">
                                      <dgm:varLst>
                                        <dgm:chPref val="3"/>
                                      </dgm:varLst>
                                      <dgm:alg type="tx">
                                        <dgm:param type="parTxLTRAlign" val="l"/>
                                        <dgm:param type="parTxRTLAlign" val="r"/>
                                      </dgm:alg>
                                      <dgm:shape xmlns:r="http://schemas.openxmlformats.org/officeDocument/2006/relationships" type="rect" r:blip="">
                                        <dgm:adjLst/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2337" cy="465797"/>
          </a:xfrm>
          <a:prstGeom prst="rect">
            <a:avLst/>
          </a:prstGeom>
        </p:spPr>
        <p:txBody>
          <a:bodyPr vert="horz" lIns="93031" tIns="46516" rIns="93031" bIns="46516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63744" y="0"/>
            <a:ext cx="3032337" cy="465797"/>
          </a:xfrm>
          <a:prstGeom prst="rect">
            <a:avLst/>
          </a:prstGeom>
        </p:spPr>
        <p:txBody>
          <a:bodyPr vert="horz" lIns="93031" tIns="46516" rIns="93031" bIns="46516" rtlCol="0"/>
          <a:lstStyle>
            <a:lvl1pPr algn="r">
              <a:defRPr sz="1200"/>
            </a:lvl1pPr>
          </a:lstStyle>
          <a:p>
            <a:fld id="{89237F10-8943-4457-A61F-7A2A0E202088}" type="datetimeFigureOut">
              <a:rPr lang="en-US" smtClean="0"/>
              <a:t>10/28/2020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2788" y="1160463"/>
            <a:ext cx="5572125" cy="31337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031" tIns="46516" rIns="93031" bIns="46516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99770" y="4467781"/>
            <a:ext cx="5598160" cy="3655457"/>
          </a:xfrm>
          <a:prstGeom prst="rect">
            <a:avLst/>
          </a:prstGeom>
        </p:spPr>
        <p:txBody>
          <a:bodyPr vert="horz" lIns="93031" tIns="46516" rIns="93031" bIns="46516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17904"/>
            <a:ext cx="3032337" cy="465796"/>
          </a:xfrm>
          <a:prstGeom prst="rect">
            <a:avLst/>
          </a:prstGeom>
        </p:spPr>
        <p:txBody>
          <a:bodyPr vert="horz" lIns="93031" tIns="46516" rIns="93031" bIns="46516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63744" y="8817904"/>
            <a:ext cx="3032337" cy="465796"/>
          </a:xfrm>
          <a:prstGeom prst="rect">
            <a:avLst/>
          </a:prstGeom>
        </p:spPr>
        <p:txBody>
          <a:bodyPr vert="horz" lIns="93031" tIns="46516" rIns="93031" bIns="46516" rtlCol="0" anchor="b"/>
          <a:lstStyle>
            <a:lvl1pPr algn="r">
              <a:defRPr sz="1200"/>
            </a:lvl1pPr>
          </a:lstStyle>
          <a:p>
            <a:fld id="{83394041-AB16-4FF7-A9C5-62D99BEC92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2679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63496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9308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2112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5171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4298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3420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9802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8281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2784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5393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5833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334818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00321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78342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26555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50977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63525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10426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616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99121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30611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0537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58420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42413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714469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65020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65524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03993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68580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20555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24611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99612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5816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61047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25681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426804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06669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51869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57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2507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47904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25402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70642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32721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49622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80624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52746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94162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47689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47950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22618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64370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9897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26333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0467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93968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049283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08235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71380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59334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215256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070294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547740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092244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110708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3133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154833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7338775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178264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116158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314487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237054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941235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76644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8680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3635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D17DB-3749-4FF8-B9AD-565030480342}" type="datetime1">
              <a:rPr lang="en-US" smtClean="0"/>
              <a:t>10/28/2020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by Ming-Long Lam, Ph.D.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6643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7F54B-00D5-496D-A66B-3D40D21BF000}" type="datetime1">
              <a:rPr lang="en-US" smtClean="0"/>
              <a:t>10/28/2020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by Ming-Long Lam, Ph.D.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1186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72884-7DB4-411D-A76F-CCE48DCAD0AE}" type="datetime1">
              <a:rPr lang="en-US" smtClean="0"/>
              <a:t>10/28/2020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by Ming-Long Lam, Ph.D.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66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B96FB-BA28-415B-8E02-0B83862DA071}" type="datetime1">
              <a:rPr lang="en-US" smtClean="0"/>
              <a:t>10/28/2020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by Ming-Long Lam, Ph.D.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448800" y="0"/>
            <a:ext cx="2743200" cy="365125"/>
          </a:xfrm>
        </p:spPr>
        <p:txBody>
          <a:bodyPr/>
          <a:lstStyle>
            <a:lvl1pPr>
              <a:defRPr>
                <a:solidFill>
                  <a:srgbClr val="FFFF00"/>
                </a:solidFill>
              </a:defRPr>
            </a:lvl1pPr>
          </a:lstStyle>
          <a:p>
            <a:fld id="{1C20BA80-1909-427C-B3BD-3DD8AEAFD5B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1292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EDF5BB-CE3A-41F6-9646-26A54BDCE8E4}" type="datetime1">
              <a:rPr lang="en-US" smtClean="0"/>
              <a:t>10/28/2020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by Ming-Long Lam, Ph.D.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0462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E32F94-B844-491C-80DA-B814DD600CFB}" type="datetime1">
              <a:rPr lang="en-US" smtClean="0"/>
              <a:t>10/28/2020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by Ming-Long Lam, Ph.D.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16933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13C01D-F9D6-4FC5-A9D0-3CE17D7B6163}" type="datetime1">
              <a:rPr lang="en-US" smtClean="0"/>
              <a:t>10/28/2020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by Ming-Long Lam, Ph.D.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4141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9C1B4-5471-4B54-8D46-2476EFCE85EE}" type="datetime1">
              <a:rPr lang="en-US" smtClean="0"/>
              <a:t>10/28/2020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by Ming-Long Lam, Ph.D.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2373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E7D18-2BBC-4696-B28D-9BC549BAB987}" type="datetime1">
              <a:rPr lang="en-US" smtClean="0"/>
              <a:t>10/28/2020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by Ming-Long Lam, Ph.D.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3160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26D40-BBD9-446B-B89E-7E0346A02C06}" type="datetime1">
              <a:rPr lang="en-US" smtClean="0"/>
              <a:t>10/28/2020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by Ming-Long Lam, Ph.D.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6546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9E136-72C1-4394-B44A-D7B1BD59C62A}" type="datetime1">
              <a:rPr lang="en-US" smtClean="0"/>
              <a:t>10/28/2020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by Ming-Long Lam, Ph.D.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1723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35000">
              <a:schemeClr val="accent1">
                <a:lumMod val="60000"/>
                <a:lumOff val="40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A9681D-0D52-4D1C-A677-7BA4AD01941E}" type="datetime1">
              <a:rPr lang="en-US" smtClean="0"/>
              <a:t>10/28/2020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Copyright © 2020 by Ming-Long Lam, Ph.D.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20BA80-1909-427C-B3BD-3DD8AEAFD5BE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A picture containing table&#10;&#10;Description automatically generated">
            <a:extLst>
              <a:ext uri="{FF2B5EF4-FFF2-40B4-BE49-F238E27FC236}">
                <a16:creationId xmlns:a16="http://schemas.microsoft.com/office/drawing/2014/main" id="{84BD2ACA-4953-4B2E-A3C8-B1827D24A59A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3579" y="6400800"/>
            <a:ext cx="3208421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3844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4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8.xml"/><Relationship Id="rId3" Type="http://schemas.openxmlformats.org/officeDocument/2006/relationships/image" Target="../media/image30.png"/><Relationship Id="rId7" Type="http://schemas.openxmlformats.org/officeDocument/2006/relationships/diagramColors" Target="../diagrams/colors8.xm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8.xml"/><Relationship Id="rId5" Type="http://schemas.openxmlformats.org/officeDocument/2006/relationships/diagramLayout" Target="../diagrams/layout8.xml"/><Relationship Id="rId4" Type="http://schemas.openxmlformats.org/officeDocument/2006/relationships/diagramData" Target="../diagrams/data8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sv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0.xml"/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11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10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Relationship Id="rId9" Type="http://schemas.openxmlformats.org/officeDocument/2006/relationships/diagramLayout" Target="../diagrams/layout9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nlp.stanford.edu/IR-book/html/htmledition/naive-bayes-text-classification-1.html" TargetMode="External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3916" y="2117627"/>
            <a:ext cx="10621108" cy="1885206"/>
          </a:xfrm>
          <a:noFill/>
        </p:spPr>
        <p:txBody>
          <a:bodyPr>
            <a:noAutofit/>
          </a:bodyPr>
          <a:lstStyle/>
          <a:p>
            <a:br>
              <a:rPr lang="en-US" sz="7000" b="1" dirty="0">
                <a:solidFill>
                  <a:schemeClr val="bg1"/>
                </a:solidFill>
              </a:rPr>
            </a:br>
            <a:br>
              <a:rPr lang="en-US" sz="7000" b="1" dirty="0">
                <a:solidFill>
                  <a:schemeClr val="bg1"/>
                </a:solidFill>
              </a:rPr>
            </a:br>
            <a:br>
              <a:rPr lang="en-US" sz="7000" b="1" dirty="0">
                <a:solidFill>
                  <a:schemeClr val="bg1"/>
                </a:solidFill>
              </a:rPr>
            </a:br>
            <a:r>
              <a:rPr lang="en-US" sz="7000" b="1" dirty="0">
                <a:solidFill>
                  <a:schemeClr val="accent5">
                    <a:lumMod val="50000"/>
                  </a:schemeClr>
                </a:solidFill>
              </a:rPr>
              <a:t>CS 484</a:t>
            </a:r>
            <a:br>
              <a:rPr lang="en-US" sz="7000" b="1" dirty="0">
                <a:solidFill>
                  <a:schemeClr val="accent5">
                    <a:lumMod val="50000"/>
                  </a:schemeClr>
                </a:solidFill>
              </a:rPr>
            </a:br>
            <a:r>
              <a:rPr lang="en-US" sz="7000" b="1" dirty="0">
                <a:solidFill>
                  <a:schemeClr val="accent5">
                    <a:lumMod val="50000"/>
                  </a:schemeClr>
                </a:solidFill>
              </a:rPr>
              <a:t>Intro to Machine Learning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740373"/>
            <a:ext cx="9144000" cy="1655762"/>
          </a:xfrm>
        </p:spPr>
        <p:txBody>
          <a:bodyPr anchor="ctr">
            <a:normAutofit/>
          </a:bodyPr>
          <a:lstStyle/>
          <a:p>
            <a:r>
              <a:rPr lang="en-US" sz="4000" dirty="0"/>
              <a:t>Week 10 </a:t>
            </a:r>
          </a:p>
          <a:p>
            <a:r>
              <a:rPr lang="en-US" sz="4000" dirty="0"/>
              <a:t>October 28, 2020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9448800" y="0"/>
            <a:ext cx="2743200" cy="365125"/>
          </a:xfrm>
        </p:spPr>
        <p:txBody>
          <a:bodyPr/>
          <a:lstStyle/>
          <a:p>
            <a:fld id="{1C20BA80-1909-427C-B3BD-3DD8AEAFD5BE}" type="slidenum">
              <a:rPr lang="en-US" smtClean="0">
                <a:solidFill>
                  <a:srgbClr val="FFFF00"/>
                </a:solidFill>
              </a:rPr>
              <a:t>1</a:t>
            </a:fld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6FA015BE-09F2-4D92-B3A3-7A14BE48C7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7852" y="182562"/>
            <a:ext cx="6550927" cy="1828800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FD01BE-3D02-4883-BC9F-D735752078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2020 by Ming-Long Lam, Ph.D.</a:t>
            </a:r>
          </a:p>
        </p:txBody>
      </p:sp>
    </p:spTree>
    <p:extLst>
      <p:ext uri="{BB962C8B-B14F-4D97-AF65-F5344CB8AC3E}">
        <p14:creationId xmlns:p14="http://schemas.microsoft.com/office/powerpoint/2010/main" val="7026042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Bayes’ Theorem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161384" cy="4351338"/>
          </a:xfrm>
          <a:ln w="19050"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en-US" dirty="0"/>
              <a:t>Pr(A|B) = (Pr(B|A) Pr(A)) / Pr(B)</a:t>
            </a:r>
          </a:p>
          <a:p>
            <a:r>
              <a:rPr lang="en-US" dirty="0"/>
              <a:t>Do we have to calculate Pr(B) explicitly?</a:t>
            </a:r>
          </a:p>
          <a:p>
            <a:r>
              <a:rPr lang="en-US" dirty="0"/>
              <a:t>Pr(B) = Pr(B ∩ Ω) where Ω is the universal set</a:t>
            </a:r>
          </a:p>
          <a:p>
            <a:r>
              <a:rPr lang="en-US" dirty="0"/>
              <a:t>Ω = A U (~A) where ~A is the complement set of A (i.e., everything but not in A)</a:t>
            </a:r>
          </a:p>
          <a:p>
            <a:r>
              <a:rPr lang="en-US" dirty="0"/>
              <a:t>B ∩ Ω = B ∩ (A U ~A)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10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BEA247-74AB-4843-BA93-F0F117D0FB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by Ming-Long Lam, Ph.D.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FD340DB-4AAC-4EE6-9256-1A020B7FAD7E}"/>
              </a:ext>
            </a:extLst>
          </p:cNvPr>
          <p:cNvSpPr/>
          <p:nvPr/>
        </p:nvSpPr>
        <p:spPr>
          <a:xfrm>
            <a:off x="6344816" y="1870075"/>
            <a:ext cx="4590661" cy="22766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49B5BDF-9886-4219-8EB4-0040629F9FE1}"/>
              </a:ext>
            </a:extLst>
          </p:cNvPr>
          <p:cNvSpPr txBox="1"/>
          <p:nvPr/>
        </p:nvSpPr>
        <p:spPr>
          <a:xfrm>
            <a:off x="6494106" y="2047357"/>
            <a:ext cx="4105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A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89D8CC3-7F63-4F58-8250-1B771C24BE22}"/>
              </a:ext>
            </a:extLst>
          </p:cNvPr>
          <p:cNvSpPr/>
          <p:nvPr/>
        </p:nvSpPr>
        <p:spPr>
          <a:xfrm>
            <a:off x="7324531" y="2168655"/>
            <a:ext cx="2666222" cy="1735494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8B58F28-141E-4770-9A61-5CF17B7952E5}"/>
              </a:ext>
            </a:extLst>
          </p:cNvPr>
          <p:cNvSpPr txBox="1"/>
          <p:nvPr/>
        </p:nvSpPr>
        <p:spPr>
          <a:xfrm>
            <a:off x="10121381" y="3488924"/>
            <a:ext cx="6834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A~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CE6ECE1-46AF-4C18-A06E-0F7DFF4B5016}"/>
              </a:ext>
            </a:extLst>
          </p:cNvPr>
          <p:cNvCxnSpPr/>
          <p:nvPr/>
        </p:nvCxnSpPr>
        <p:spPr>
          <a:xfrm flipH="1">
            <a:off x="7847045" y="1868488"/>
            <a:ext cx="1527110" cy="231091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30E0EFA-94FA-4208-B5B0-AFF72C264924}"/>
              </a:ext>
            </a:extLst>
          </p:cNvPr>
          <p:cNvSpPr txBox="1"/>
          <p:nvPr/>
        </p:nvSpPr>
        <p:spPr>
          <a:xfrm>
            <a:off x="8257592" y="2728491"/>
            <a:ext cx="8304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B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4C717DD-AD56-4F1B-814F-426846DAF6AF}"/>
              </a:ext>
            </a:extLst>
          </p:cNvPr>
          <p:cNvSpPr/>
          <p:nvPr/>
        </p:nvSpPr>
        <p:spPr>
          <a:xfrm>
            <a:off x="6192418" y="4361081"/>
            <a:ext cx="5321558" cy="1815882"/>
          </a:xfrm>
          <a:prstGeom prst="rect">
            <a:avLst/>
          </a:prstGeom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B ∩ Ω = B ∩ (A U ~A)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B = (B ∩ A) U (B ∩ ~A)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(B ∩ A) and (B ∩ ~A) are disjoint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Pr(B) = Pr(B ∩ A) + Pr(B ∩ ~A)</a:t>
            </a:r>
          </a:p>
        </p:txBody>
      </p:sp>
    </p:spTree>
    <p:extLst>
      <p:ext uri="{BB962C8B-B14F-4D97-AF65-F5344CB8AC3E}">
        <p14:creationId xmlns:p14="http://schemas.microsoft.com/office/powerpoint/2010/main" val="10995722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Bayes’ Theorem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11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BEA247-74AB-4843-BA93-F0F117D0FB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by Ming-Long Lam, Ph.D.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89D1CC0-1777-4C6B-A750-EBADEC1C99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Pr(B) = Pr(B ∩ A) + Pr(B ∩ ~A)</a:t>
            </a:r>
          </a:p>
          <a:p>
            <a:r>
              <a:rPr lang="en-US" dirty="0"/>
              <a:t>Pr(B ∩ A) = Pr(B|A) P(A)</a:t>
            </a:r>
          </a:p>
          <a:p>
            <a:r>
              <a:rPr lang="en-US" dirty="0"/>
              <a:t>Pr(B ∩ ~A) = Pr(B|~A) P(~A)</a:t>
            </a:r>
          </a:p>
          <a:p>
            <a:r>
              <a:rPr lang="en-US" dirty="0"/>
              <a:t>Pr(B) = Pr(B|A) P(A) + Pr(B|~A) P(~A)</a:t>
            </a:r>
          </a:p>
          <a:p>
            <a:endParaRPr lang="en-US" dirty="0"/>
          </a:p>
          <a:p>
            <a:r>
              <a:rPr lang="en-US" sz="3200" dirty="0"/>
              <a:t>Pr(A|B) = ( Pr(B|A) Pr(A) ) / ( Pr(B|A) P(A) + Pr(B|~A) P(~A) 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1213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Bayesian Network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161384" cy="4351338"/>
          </a:xfrm>
        </p:spPr>
        <p:txBody>
          <a:bodyPr>
            <a:normAutofit/>
          </a:bodyPr>
          <a:lstStyle/>
          <a:p>
            <a:r>
              <a:rPr lang="en-US" dirty="0"/>
              <a:t>A Bayesian network is a directed acyclic graphical model</a:t>
            </a:r>
          </a:p>
          <a:p>
            <a:r>
              <a:rPr lang="en-US" dirty="0"/>
              <a:t>It represents (1) probability relationships, and (2) conditional independence structure among the random variables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12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3FFD7BA-DC8C-4973-A204-6E18832C2E29}"/>
              </a:ext>
            </a:extLst>
          </p:cNvPr>
          <p:cNvSpPr txBox="1">
            <a:spLocks/>
          </p:cNvSpPr>
          <p:nvPr/>
        </p:nvSpPr>
        <p:spPr>
          <a:xfrm>
            <a:off x="6192416" y="1825625"/>
            <a:ext cx="516138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 Bayesian network is a family of classification algorithms for</a:t>
            </a:r>
          </a:p>
          <a:p>
            <a:pPr lvl="1"/>
            <a:r>
              <a:rPr lang="en-US" dirty="0"/>
              <a:t>Naïve Bayes</a:t>
            </a:r>
          </a:p>
          <a:p>
            <a:pPr lvl="1"/>
            <a:r>
              <a:rPr lang="en-US" dirty="0"/>
              <a:t>Tree-augmented Naïve Bayes (TAN)</a:t>
            </a:r>
          </a:p>
          <a:p>
            <a:pPr lvl="1"/>
            <a:r>
              <a:rPr lang="en-US" dirty="0"/>
              <a:t>Parent-child Bayesian Network</a:t>
            </a:r>
          </a:p>
          <a:p>
            <a:pPr lvl="1"/>
            <a:r>
              <a:rPr lang="en-US" dirty="0"/>
              <a:t>Markov Blanket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BEA247-74AB-4843-BA93-F0F117D0FB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by Ming-Long Lam, Ph.D.</a:t>
            </a:r>
          </a:p>
        </p:txBody>
      </p:sp>
    </p:spTree>
    <p:extLst>
      <p:ext uri="{BB962C8B-B14F-4D97-AF65-F5344CB8AC3E}">
        <p14:creationId xmlns:p14="http://schemas.microsoft.com/office/powerpoint/2010/main" val="29766521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chemeClr val="bg1"/>
                </a:solidFill>
              </a:rPr>
              <a:t>Bayesian Network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5702559" cy="4351338"/>
          </a:xfrm>
        </p:spPr>
        <p:txBody>
          <a:bodyPr>
            <a:normAutofit/>
          </a:bodyPr>
          <a:lstStyle/>
          <a:p>
            <a:r>
              <a:rPr lang="en-US" dirty="0"/>
              <a:t>Russell and </a:t>
            </a:r>
            <a:r>
              <a:rPr lang="en-US" dirty="0" err="1"/>
              <a:t>Norvig</a:t>
            </a:r>
            <a:r>
              <a:rPr lang="en-US" dirty="0"/>
              <a:t> (2010). </a:t>
            </a:r>
            <a:r>
              <a:rPr lang="en-US" i="1" dirty="0"/>
              <a:t>Artificial Intelligence: A Modern Approach</a:t>
            </a:r>
            <a:r>
              <a:rPr lang="en-US" dirty="0"/>
              <a:t>, Third Edition. New Jersey: Pearson.</a:t>
            </a:r>
          </a:p>
          <a:p>
            <a:r>
              <a:rPr lang="en-US" dirty="0"/>
              <a:t>Suppose you live in an area (e.g., San Francisco Bay) where earthquakes are not uncommon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13</a:t>
            </a:fld>
            <a:endParaRPr lang="en-US"/>
          </a:p>
        </p:txBody>
      </p:sp>
      <p:pic>
        <p:nvPicPr>
          <p:cNvPr id="3074" name="Picture 2" descr="California is on high alert after a series of 'mini quakes' yesterday raised fears a deadly 'megaquake' on the San Andreas fault could be on its way. The largest of the swarm, a 4.6-magnitude quake, was felt in San Francisco more than 90 miles (145 km) away">
            <a:extLst>
              <a:ext uri="{FF2B5EF4-FFF2-40B4-BE49-F238E27FC236}">
                <a16:creationId xmlns:a16="http://schemas.microsoft.com/office/drawing/2014/main" id="{1663A2D3-6A15-43E9-8271-3C07F47DB7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800" y="1825625"/>
            <a:ext cx="4572000" cy="3836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EA67805-FC84-4979-8A27-AC0C76DFD5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by Ming-Long Lam, Ph.D.</a:t>
            </a:r>
          </a:p>
        </p:txBody>
      </p:sp>
    </p:spTree>
    <p:extLst>
      <p:ext uri="{BB962C8B-B14F-4D97-AF65-F5344CB8AC3E}">
        <p14:creationId xmlns:p14="http://schemas.microsoft.com/office/powerpoint/2010/main" val="36956026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Bayesian Network Example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14</a:t>
            </a:fld>
            <a:endParaRPr lang="en-US"/>
          </a:p>
        </p:txBody>
      </p:sp>
      <p:pic>
        <p:nvPicPr>
          <p:cNvPr id="2050" name="Picture 2" descr="Image result for earthquake">
            <a:extLst>
              <a:ext uri="{FF2B5EF4-FFF2-40B4-BE49-F238E27FC236}">
                <a16:creationId xmlns:a16="http://schemas.microsoft.com/office/drawing/2014/main" id="{4EDCB990-569F-49CA-A52A-A973F0D0726B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90688"/>
            <a:ext cx="2286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burglar alarm">
            <a:extLst>
              <a:ext uri="{FF2B5EF4-FFF2-40B4-BE49-F238E27FC236}">
                <a16:creationId xmlns:a16="http://schemas.microsoft.com/office/drawing/2014/main" id="{2DBC0270-9EC8-4AD3-8844-36F9464288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2902744"/>
            <a:ext cx="2286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burglary">
            <a:extLst>
              <a:ext uri="{FF2B5EF4-FFF2-40B4-BE49-F238E27FC236}">
                <a16:creationId xmlns:a16="http://schemas.microsoft.com/office/drawing/2014/main" id="{DE01A23F-A150-478D-A1C9-098E2107C318}"/>
              </a:ext>
            </a:extLst>
          </p:cNvPr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4343400"/>
            <a:ext cx="2286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670E97A-90F9-4AD7-BA71-AAFDD1FD21A8}"/>
              </a:ext>
            </a:extLst>
          </p:cNvPr>
          <p:cNvCxnSpPr>
            <a:stCxn id="2050" idx="3"/>
            <a:endCxn id="2052" idx="1"/>
          </p:cNvCxnSpPr>
          <p:nvPr/>
        </p:nvCxnSpPr>
        <p:spPr>
          <a:xfrm>
            <a:off x="3124200" y="2833688"/>
            <a:ext cx="1828800" cy="1212056"/>
          </a:xfrm>
          <a:prstGeom prst="straightConnector1">
            <a:avLst/>
          </a:prstGeom>
          <a:ln w="762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A9F836A-DBC8-4CF1-9B7C-2DA642BCEA2D}"/>
              </a:ext>
            </a:extLst>
          </p:cNvPr>
          <p:cNvCxnSpPr>
            <a:cxnSpLocks/>
            <a:endCxn id="2052" idx="1"/>
          </p:cNvCxnSpPr>
          <p:nvPr/>
        </p:nvCxnSpPr>
        <p:spPr>
          <a:xfrm flipV="1">
            <a:off x="3124200" y="4045744"/>
            <a:ext cx="1828800" cy="1600200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90B1B1B-CC7B-4A01-B3AD-BF993D64C638}"/>
              </a:ext>
            </a:extLst>
          </p:cNvPr>
          <p:cNvCxnSpPr>
            <a:cxnSpLocks/>
            <a:stCxn id="2052" idx="3"/>
          </p:cNvCxnSpPr>
          <p:nvPr/>
        </p:nvCxnSpPr>
        <p:spPr>
          <a:xfrm flipV="1">
            <a:off x="7239000" y="2720181"/>
            <a:ext cx="1600200" cy="1325563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F924BC7-EACD-4797-BB6E-287A34A1A753}"/>
              </a:ext>
            </a:extLst>
          </p:cNvPr>
          <p:cNvCxnSpPr>
            <a:cxnSpLocks/>
            <a:stCxn id="2052" idx="3"/>
          </p:cNvCxnSpPr>
          <p:nvPr/>
        </p:nvCxnSpPr>
        <p:spPr>
          <a:xfrm>
            <a:off x="7239000" y="4045744"/>
            <a:ext cx="1600200" cy="1143000"/>
          </a:xfrm>
          <a:prstGeom prst="straightConnector1">
            <a:avLst/>
          </a:prstGeom>
          <a:ln w="762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BD4BC27D-603B-4623-AB1C-ABBC3CEB9566}"/>
              </a:ext>
            </a:extLst>
          </p:cNvPr>
          <p:cNvSpPr/>
          <p:nvPr/>
        </p:nvSpPr>
        <p:spPr>
          <a:xfrm>
            <a:off x="4038600" y="1759744"/>
            <a:ext cx="439561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Your house has an alarm system against burglary, and the alarm system can be set off occasionally by an earthquake.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12243ED-B364-400F-869F-A0E85021F9C5}"/>
              </a:ext>
            </a:extLst>
          </p:cNvPr>
          <p:cNvSpPr/>
          <p:nvPr/>
        </p:nvSpPr>
        <p:spPr>
          <a:xfrm>
            <a:off x="4044244" y="5486400"/>
            <a:ext cx="439561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You have two neighbors, Mary and John, who do not know each other. If they hear the alarm, they might or might not call you. </a:t>
            </a:r>
          </a:p>
        </p:txBody>
      </p:sp>
      <p:pic>
        <p:nvPicPr>
          <p:cNvPr id="2060" name="Picture 12" descr="Related image">
            <a:extLst>
              <a:ext uri="{FF2B5EF4-FFF2-40B4-BE49-F238E27FC236}">
                <a16:creationId xmlns:a16="http://schemas.microsoft.com/office/drawing/2014/main" id="{E5A3EED3-D1F1-4659-94E2-056410F7C61D}"/>
              </a:ext>
            </a:extLst>
          </p:cNvPr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6255" y="4076170"/>
            <a:ext cx="2286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327FE33-D98D-406B-9E8C-763B7B8E5BED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8846255" y="1577181"/>
            <a:ext cx="2286000" cy="228600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9FE4F54-7B5A-4624-BA93-33A730502C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by Ming-Long Lam, Ph.D.</a:t>
            </a:r>
          </a:p>
        </p:txBody>
      </p:sp>
    </p:spTree>
    <p:extLst>
      <p:ext uri="{BB962C8B-B14F-4D97-AF65-F5344CB8AC3E}">
        <p14:creationId xmlns:p14="http://schemas.microsoft.com/office/powerpoint/2010/main" val="10498617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chemeClr val="bg1"/>
                </a:solidFill>
              </a:rPr>
              <a:t>Bayesian Network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08623" y="1825625"/>
            <a:ext cx="304517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The events are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Has Burglary?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Has Earthquake?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Did Alarm Sound?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Did John call?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Did Mary call?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15</a:t>
            </a:fld>
            <a:endParaRPr lang="en-US"/>
          </a:p>
        </p:txBody>
      </p:sp>
      <p:pic>
        <p:nvPicPr>
          <p:cNvPr id="8" name="Content Placeholder 3">
            <a:extLst>
              <a:ext uri="{FF2B5EF4-FFF2-40B4-BE49-F238E27FC236}">
                <a16:creationId xmlns:a16="http://schemas.microsoft.com/office/drawing/2014/main" id="{38291AA5-BDDF-4A51-911C-1D39C4479EC6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1825625"/>
            <a:ext cx="7315200" cy="365760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B12FDB-A072-4B44-9404-4732DB10C2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by Ming-Long Lam, Ph.D.</a:t>
            </a:r>
          </a:p>
        </p:txBody>
      </p:sp>
    </p:spTree>
    <p:extLst>
      <p:ext uri="{BB962C8B-B14F-4D97-AF65-F5344CB8AC3E}">
        <p14:creationId xmlns:p14="http://schemas.microsoft.com/office/powerpoint/2010/main" val="18273751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chemeClr val="bg1"/>
                </a:solidFill>
              </a:rPr>
              <a:t>Bayesian Network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The probabilities are either assigned or observed.</a:t>
            </a:r>
          </a:p>
          <a:p>
            <a:r>
              <a:rPr lang="en-US"/>
              <a:t>Earthquake and Burglary are assumed independent</a:t>
            </a:r>
          </a:p>
          <a:p>
            <a:r>
              <a:rPr lang="en-US"/>
              <a:t>Mary and John independently decide whether to call you</a:t>
            </a:r>
          </a:p>
          <a:p>
            <a:r>
              <a:rPr lang="en-US"/>
              <a:t>Whether Mary or John calls is conditionally dependent only on the state of the alarm.</a:t>
            </a:r>
          </a:p>
          <a:p>
            <a:pPr lvl="1"/>
            <a:r>
              <a:rPr lang="en-US"/>
              <a:t>The purpose of their calls is to inform</a:t>
            </a:r>
            <a:br>
              <a:rPr lang="en-US"/>
            </a:br>
            <a:r>
              <a:rPr lang="en-US"/>
              <a:t>you that your alarm has sounded, and</a:t>
            </a:r>
            <a:br>
              <a:rPr lang="en-US"/>
            </a:br>
            <a:r>
              <a:rPr lang="en-US"/>
              <a:t>not to tell you the cause.</a:t>
            </a:r>
          </a:p>
          <a:p>
            <a:pPr lvl="1"/>
            <a:r>
              <a:rPr lang="en-US"/>
              <a:t>You are responsible to find out the</a:t>
            </a:r>
            <a:br>
              <a:rPr lang="en-US"/>
            </a:br>
            <a:r>
              <a:rPr lang="en-US"/>
              <a:t>cause.</a:t>
            </a:r>
          </a:p>
          <a:p>
            <a:endParaRPr lang="en-US"/>
          </a:p>
          <a:p>
            <a:pPr marL="457200" lvl="1" indent="0">
              <a:buNone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16</a:t>
            </a:fld>
            <a:endParaRPr lang="en-US"/>
          </a:p>
        </p:txBody>
      </p:sp>
      <p:pic>
        <p:nvPicPr>
          <p:cNvPr id="8" name="Content Placeholder 3">
            <a:extLst>
              <a:ext uri="{FF2B5EF4-FFF2-40B4-BE49-F238E27FC236}">
                <a16:creationId xmlns:a16="http://schemas.microsoft.com/office/drawing/2014/main" id="{31D621F5-91E3-4857-A49E-57AD44811E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6485" y="3932237"/>
            <a:ext cx="5162088" cy="228600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42CFC3-9663-4A29-BBE6-A576813C88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by Ming-Long Lam, Ph.D.</a:t>
            </a:r>
          </a:p>
        </p:txBody>
      </p:sp>
    </p:spTree>
    <p:extLst>
      <p:ext uri="{BB962C8B-B14F-4D97-AF65-F5344CB8AC3E}">
        <p14:creationId xmlns:p14="http://schemas.microsoft.com/office/powerpoint/2010/main" val="36464228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chemeClr val="bg1"/>
                </a:solidFill>
              </a:rPr>
              <a:t>Bayesian Network Example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12C5440-10AF-4E55-B1FB-5C86E56F0D6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17848296"/>
              </p:ext>
            </p:extLst>
          </p:nvPr>
        </p:nvGraphicFramePr>
        <p:xfrm>
          <a:off x="838198" y="1870075"/>
          <a:ext cx="10629928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17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4E8AC6-E9D3-4579-B643-24D84CE8F8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by Ming-Long Lam, Ph.D.</a:t>
            </a:r>
          </a:p>
        </p:txBody>
      </p:sp>
    </p:spTree>
    <p:extLst>
      <p:ext uri="{BB962C8B-B14F-4D97-AF65-F5344CB8AC3E}">
        <p14:creationId xmlns:p14="http://schemas.microsoft.com/office/powerpoint/2010/main" val="15760675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chemeClr val="bg1"/>
                </a:solidFill>
              </a:rPr>
              <a:t>Bayesian Network Example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12C5440-10AF-4E55-B1FB-5C86E56F0D6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56623724"/>
              </p:ext>
            </p:extLst>
          </p:nvPr>
        </p:nvGraphicFramePr>
        <p:xfrm>
          <a:off x="838198" y="1870075"/>
          <a:ext cx="10629928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FA35F26-79A6-47CF-B055-8EBC99BECF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by Ming-Long Lam, Ph.D.</a:t>
            </a:r>
          </a:p>
        </p:txBody>
      </p:sp>
    </p:spTree>
    <p:extLst>
      <p:ext uri="{BB962C8B-B14F-4D97-AF65-F5344CB8AC3E}">
        <p14:creationId xmlns:p14="http://schemas.microsoft.com/office/powerpoint/2010/main" val="21772781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chemeClr val="bg1"/>
                </a:solidFill>
              </a:rPr>
              <a:t>Bayesian Network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network structure together with the conditional probability distributions completely determines the Bayesian network model. </a:t>
            </a:r>
          </a:p>
          <a:p>
            <a:endParaRPr lang="en-US" dirty="0"/>
          </a:p>
          <a:p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19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C70A64D-74C6-41E9-931C-984DDC28EC01}"/>
              </a:ext>
            </a:extLst>
          </p:cNvPr>
          <p:cNvGrpSpPr/>
          <p:nvPr/>
        </p:nvGrpSpPr>
        <p:grpSpPr>
          <a:xfrm>
            <a:off x="838200" y="3069669"/>
            <a:ext cx="10629913" cy="2005568"/>
            <a:chOff x="14" y="2320217"/>
            <a:chExt cx="10629913" cy="2005568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3365FAD-ED7F-46EF-A374-E600FE0039CD}"/>
                </a:ext>
              </a:extLst>
            </p:cNvPr>
            <p:cNvSpPr/>
            <p:nvPr/>
          </p:nvSpPr>
          <p:spPr>
            <a:xfrm>
              <a:off x="14" y="2320217"/>
              <a:ext cx="10629913" cy="2005568"/>
            </a:xfrm>
            <a:prstGeom prst="rect">
              <a:avLst/>
            </a:prstGeom>
            <a:solidFill>
              <a:srgbClr val="002060"/>
            </a:solidFill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1">
              <a:schemeClr val="accent5">
                <a:hueOff val="-7353344"/>
                <a:satOff val="-10228"/>
                <a:lumOff val="-3922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63EBC86-96E4-4610-88EA-FF1A70F8D0C9}"/>
                </a:ext>
              </a:extLst>
            </p:cNvPr>
            <p:cNvSpPr txBox="1"/>
            <p:nvPr/>
          </p:nvSpPr>
          <p:spPr>
            <a:xfrm>
              <a:off x="14" y="2320217"/>
              <a:ext cx="10629913" cy="200556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9540" tIns="129540" rIns="129540" bIns="129540" numCol="1" spcCol="1270" anchor="ctr" anchorCtr="0">
              <a:noAutofit/>
            </a:bodyPr>
            <a:lstStyle/>
            <a:p>
              <a:pPr marL="0" lvl="0" indent="0" algn="ctr" defTabSz="1511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400" kern="1200" dirty="0"/>
                <a:t>Finally, Pr(B, E, A, J, M) = </a:t>
              </a:r>
              <a:r>
                <a:rPr lang="en-US" sz="3400" kern="1200" dirty="0">
                  <a:solidFill>
                    <a:srgbClr val="FFFF00"/>
                  </a:solidFill>
                </a:rPr>
                <a:t>Pr(J, M|B, E, A)</a:t>
              </a:r>
              <a:r>
                <a:rPr lang="en-US" sz="3400" kern="1200" dirty="0"/>
                <a:t> × </a:t>
              </a:r>
              <a:r>
                <a:rPr lang="en-US" sz="3400" kern="1200" dirty="0">
                  <a:solidFill>
                    <a:srgbClr val="66FF33"/>
                  </a:solidFill>
                </a:rPr>
                <a:t>Pr(B, E, A)</a:t>
              </a:r>
              <a:br>
                <a:rPr lang="en-US" sz="3400" kern="1200" dirty="0"/>
              </a:br>
              <a:r>
                <a:rPr lang="en-US" sz="3400" kern="1200" dirty="0"/>
                <a:t>= </a:t>
              </a:r>
              <a:r>
                <a:rPr lang="en-US" sz="3400" kern="1200" dirty="0">
                  <a:solidFill>
                    <a:srgbClr val="FFFF00"/>
                  </a:solidFill>
                </a:rPr>
                <a:t>Pr(J|B, E, A) × Pr(M|B, E, A)</a:t>
              </a:r>
              <a:r>
                <a:rPr lang="en-US" sz="3400" kern="1200" dirty="0"/>
                <a:t> × </a:t>
              </a:r>
              <a:r>
                <a:rPr lang="en-US" sz="3400" kern="1200" dirty="0">
                  <a:solidFill>
                    <a:srgbClr val="66FF33"/>
                  </a:solidFill>
                </a:rPr>
                <a:t>Pr(B, E, A)</a:t>
              </a:r>
              <a:br>
                <a:rPr lang="en-US" sz="3400" kern="1200" dirty="0"/>
              </a:br>
              <a:r>
                <a:rPr lang="en-US" sz="3400" kern="1200" dirty="0"/>
                <a:t>= </a:t>
              </a:r>
              <a:r>
                <a:rPr lang="en-US" sz="3400" kern="1200" dirty="0">
                  <a:solidFill>
                    <a:srgbClr val="FFFF00"/>
                  </a:solidFill>
                </a:rPr>
                <a:t>Pr(J|A) × Pr(M|A)</a:t>
              </a:r>
              <a:r>
                <a:rPr lang="en-US" sz="3400" kern="1200" dirty="0"/>
                <a:t> × </a:t>
              </a:r>
              <a:r>
                <a:rPr lang="en-US" sz="3400" kern="1200" dirty="0">
                  <a:solidFill>
                    <a:srgbClr val="66FF33"/>
                  </a:solidFill>
                </a:rPr>
                <a:t>Pr(A|B, E) × Pr(B) × Pr(E)</a:t>
              </a:r>
              <a:endParaRPr lang="en-US" sz="3400" kern="1200" dirty="0"/>
            </a:p>
          </p:txBody>
        </p:sp>
      </p:grp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348884-0721-400C-86B1-87E9698FFA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by Ming-Long Lam, Ph.D.</a:t>
            </a:r>
          </a:p>
        </p:txBody>
      </p:sp>
    </p:spTree>
    <p:extLst>
      <p:ext uri="{BB962C8B-B14F-4D97-AF65-F5344CB8AC3E}">
        <p14:creationId xmlns:p14="http://schemas.microsoft.com/office/powerpoint/2010/main" val="15479080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Week 10 Agenda: </a:t>
            </a:r>
            <a:r>
              <a:rPr lang="en-US" b="1">
                <a:solidFill>
                  <a:schemeClr val="bg1"/>
                </a:solidFill>
              </a:rPr>
              <a:t>Naïve Bayes</a:t>
            </a:r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6B55D19-90BE-4091-918C-6FF2213C01D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13907687"/>
              </p:ext>
            </p:extLst>
          </p:nvPr>
        </p:nvGraphicFramePr>
        <p:xfrm>
          <a:off x="838200" y="1801542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C5064ED-52BB-4E88-9106-E02AC680BE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by Ming-Long Lam, Ph.D.</a:t>
            </a:r>
          </a:p>
        </p:txBody>
      </p:sp>
    </p:spTree>
    <p:extLst>
      <p:ext uri="{BB962C8B-B14F-4D97-AF65-F5344CB8AC3E}">
        <p14:creationId xmlns:p14="http://schemas.microsoft.com/office/powerpoint/2010/main" val="27217611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chemeClr val="bg1"/>
                </a:solidFill>
              </a:rPr>
              <a:t>Bayesian Network Example: Scenario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Suppose you are at work:</a:t>
            </a:r>
          </a:p>
          <a:p>
            <a:pPr lvl="1"/>
            <a:r>
              <a:rPr lang="en-US" dirty="0"/>
              <a:t>The house is being burglarized (B = True)</a:t>
            </a:r>
          </a:p>
          <a:p>
            <a:pPr lvl="1"/>
            <a:r>
              <a:rPr lang="en-US" dirty="0"/>
              <a:t>There is no earthquake (E = False)</a:t>
            </a:r>
          </a:p>
          <a:p>
            <a:pPr lvl="1"/>
            <a:r>
              <a:rPr lang="en-US" dirty="0"/>
              <a:t>Neither John nor Mary calls (J = False and M = False)</a:t>
            </a:r>
          </a:p>
          <a:p>
            <a:r>
              <a:rPr lang="en-US" dirty="0"/>
              <a:t>What is the probability that the alarm went off (A = True)?</a:t>
            </a:r>
          </a:p>
          <a:p>
            <a:r>
              <a:rPr lang="en-US" dirty="0"/>
              <a:t>The probability is </a:t>
            </a:r>
            <a:r>
              <a:rPr lang="fr-FR" dirty="0"/>
              <a:t>Pr(A = T|B = T, E = F, J = F, M = F)</a:t>
            </a:r>
            <a:br>
              <a:rPr lang="fr-FR" dirty="0"/>
            </a:br>
            <a:r>
              <a:rPr lang="fr-FR" dirty="0"/>
              <a:t>= Pr(A|B,~E, ~J, ~M)</a:t>
            </a:r>
            <a:br>
              <a:rPr lang="fr-FR" dirty="0"/>
            </a:br>
            <a:r>
              <a:rPr lang="fr-FR" dirty="0"/>
              <a:t>= Pr(B, ~E, A, ~J, ~M) / Pr(B, ~E, ~J, ~M) </a:t>
            </a:r>
            <a:endParaRPr lang="en-US" dirty="0"/>
          </a:p>
          <a:p>
            <a:endParaRPr lang="fr-FR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AF39EA-B6AC-40F6-BA35-09F326A8C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by Ming-Long Lam, Ph.D.</a:t>
            </a:r>
          </a:p>
        </p:txBody>
      </p:sp>
    </p:spTree>
    <p:extLst>
      <p:ext uri="{BB962C8B-B14F-4D97-AF65-F5344CB8AC3E}">
        <p14:creationId xmlns:p14="http://schemas.microsoft.com/office/powerpoint/2010/main" val="20865213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chemeClr val="bg1"/>
                </a:solidFill>
              </a:rPr>
              <a:t>Bayesian Network Example: Scenario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Pr(B, ~E, A, ~J, ~M)</a:t>
            </a:r>
            <a:br>
              <a:rPr lang="fr-FR" dirty="0"/>
            </a:br>
            <a:r>
              <a:rPr lang="fr-FR" dirty="0"/>
              <a:t>= </a:t>
            </a:r>
            <a:r>
              <a:rPr lang="en-US" dirty="0"/>
              <a:t>Pr(~J|A) × Pr(~M|A) × Pr(A|B, ~E) × Pr(B) × Pr(~E)</a:t>
            </a:r>
            <a:br>
              <a:rPr lang="en-US" dirty="0"/>
            </a:br>
            <a:r>
              <a:rPr lang="en-US" dirty="0"/>
              <a:t>= (1 – 0.9) × (1 - 0.7) × (0</a:t>
            </a:r>
            <a:r>
              <a:rPr lang="fr-FR" dirty="0"/>
              <a:t>.94) </a:t>
            </a:r>
            <a:r>
              <a:rPr lang="en-US" dirty="0"/>
              <a:t>×</a:t>
            </a:r>
            <a:r>
              <a:rPr lang="fr-FR" dirty="0"/>
              <a:t> (0.01) </a:t>
            </a:r>
            <a:r>
              <a:rPr lang="en-US" dirty="0"/>
              <a:t>×</a:t>
            </a:r>
            <a:r>
              <a:rPr lang="fr-FR" dirty="0"/>
              <a:t> (1 – 0.02)</a:t>
            </a:r>
            <a:br>
              <a:rPr lang="fr-FR" dirty="0"/>
            </a:br>
            <a:r>
              <a:rPr lang="fr-FR" dirty="0"/>
              <a:t>= </a:t>
            </a:r>
            <a:r>
              <a:rPr lang="en-US" dirty="0"/>
              <a:t>0.000276360</a:t>
            </a:r>
            <a:endParaRPr lang="fr-FR" dirty="0"/>
          </a:p>
          <a:p>
            <a:r>
              <a:rPr lang="fr-FR" dirty="0"/>
              <a:t>Pr(B, ~E, ~A, ~J, ~M)</a:t>
            </a:r>
            <a:br>
              <a:rPr lang="fr-FR" dirty="0"/>
            </a:br>
            <a:r>
              <a:rPr lang="fr-FR" dirty="0"/>
              <a:t>= </a:t>
            </a:r>
            <a:r>
              <a:rPr lang="en-US" dirty="0"/>
              <a:t>Pr(~J|~A) × Pr(~M|~A) × Pr(~A|B, ~E) × Pr(B) × Pr(~E)</a:t>
            </a:r>
            <a:br>
              <a:rPr lang="en-US" dirty="0"/>
            </a:br>
            <a:r>
              <a:rPr lang="en-US" dirty="0"/>
              <a:t>= (1 – 0.05) × (1 - 0.01) × (1 – 0.94) × (0.01) × (1 – 0.02)</a:t>
            </a:r>
            <a:br>
              <a:rPr lang="en-US" dirty="0"/>
            </a:br>
            <a:r>
              <a:rPr lang="en-US" dirty="0"/>
              <a:t>= 0.000553014</a:t>
            </a:r>
          </a:p>
          <a:p>
            <a:r>
              <a:rPr lang="fr-FR" dirty="0"/>
              <a:t>Pr(B, ~E, ~J, ~M) = Pr(B, ~E, A, ~J, ~M) + Pr(B, ~E, ~A, ~J, ~M)</a:t>
            </a:r>
            <a:br>
              <a:rPr lang="fr-FR" dirty="0"/>
            </a:br>
            <a:r>
              <a:rPr lang="fr-FR" dirty="0"/>
              <a:t>= </a:t>
            </a:r>
            <a:r>
              <a:rPr lang="en-US" dirty="0"/>
              <a:t>0.000276360 + 0.000553014 = 0.000829374</a:t>
            </a:r>
          </a:p>
          <a:p>
            <a:endParaRPr lang="en-US" dirty="0"/>
          </a:p>
          <a:p>
            <a:endParaRPr lang="en-US" dirty="0"/>
          </a:p>
          <a:p>
            <a:endParaRPr lang="fr-FR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21</a:t>
            </a:fld>
            <a:endParaRPr lang="en-US"/>
          </a:p>
        </p:txBody>
      </p:sp>
      <p:pic>
        <p:nvPicPr>
          <p:cNvPr id="8" name="Content Placeholder 3">
            <a:extLst>
              <a:ext uri="{FF2B5EF4-FFF2-40B4-BE49-F238E27FC236}">
                <a16:creationId xmlns:a16="http://schemas.microsoft.com/office/drawing/2014/main" id="{5812FC0F-36C5-402E-B914-7B3B4B885B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7280" y="1690688"/>
            <a:ext cx="3474720" cy="1538759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982DC6-9391-424C-810A-A1376D6415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by Ming-Long Lam, Ph.D.</a:t>
            </a:r>
          </a:p>
        </p:txBody>
      </p:sp>
    </p:spTree>
    <p:extLst>
      <p:ext uri="{BB962C8B-B14F-4D97-AF65-F5344CB8AC3E}">
        <p14:creationId xmlns:p14="http://schemas.microsoft.com/office/powerpoint/2010/main" val="22523853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chemeClr val="bg1"/>
                </a:solidFill>
              </a:rPr>
              <a:t>Bayesian Network Example: Scenario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Suppose you are at work, the house is being burglarized (B = True), there is no earthquake (E = False), neither John nor Mary calls to say your alarm is ringing (J = False and M = False).</a:t>
            </a:r>
          </a:p>
          <a:p>
            <a:r>
              <a:rPr lang="en-US" dirty="0"/>
              <a:t>The probability that the alarm went off (A = True) is</a:t>
            </a:r>
            <a:br>
              <a:rPr lang="en-US" dirty="0"/>
            </a:br>
            <a:r>
              <a:rPr lang="fr-FR" dirty="0"/>
              <a:t>Pr(A = T|B = T, E = F, J = F, M = F)</a:t>
            </a:r>
            <a:br>
              <a:rPr lang="fr-FR" dirty="0"/>
            </a:br>
            <a:r>
              <a:rPr lang="fr-FR" dirty="0"/>
              <a:t>= Pr(A|B,~E, ~J, ~M)</a:t>
            </a:r>
            <a:br>
              <a:rPr lang="fr-FR" dirty="0"/>
            </a:br>
            <a:r>
              <a:rPr lang="fr-FR" dirty="0"/>
              <a:t>= Pr(B, ~E, A, ~J, ~M) / Pr(B, ~E, ~J, ~M)</a:t>
            </a:r>
            <a:br>
              <a:rPr lang="fr-FR" dirty="0"/>
            </a:br>
            <a:r>
              <a:rPr lang="fr-FR" dirty="0"/>
              <a:t>= </a:t>
            </a:r>
            <a:r>
              <a:rPr lang="en-US" dirty="0"/>
              <a:t>0.000276360 / 0.000829374 = 0.333215172</a:t>
            </a:r>
          </a:p>
          <a:p>
            <a:r>
              <a:rPr lang="en-US" dirty="0"/>
              <a:t>In summary, the conditional probability of the alarm having gone off in this situation is about 0.33.</a:t>
            </a:r>
          </a:p>
          <a:p>
            <a:endParaRPr lang="fr-FR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EF5007-F55D-426C-8EBB-A8463A6E21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by Ming-Long Lam, Ph.D.</a:t>
            </a:r>
          </a:p>
        </p:txBody>
      </p:sp>
    </p:spTree>
    <p:extLst>
      <p:ext uri="{BB962C8B-B14F-4D97-AF65-F5344CB8AC3E}">
        <p14:creationId xmlns:p14="http://schemas.microsoft.com/office/powerpoint/2010/main" val="25246823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chemeClr val="bg1"/>
                </a:solidFill>
              </a:rPr>
              <a:t>Bayesian Network Example: Scenario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Suppose you are at work:</a:t>
            </a:r>
          </a:p>
          <a:p>
            <a:pPr lvl="1"/>
            <a:r>
              <a:rPr lang="en-US" dirty="0"/>
              <a:t>The house is burglarized (B = True)</a:t>
            </a:r>
          </a:p>
          <a:p>
            <a:pPr lvl="1"/>
            <a:r>
              <a:rPr lang="en-US" dirty="0"/>
              <a:t>There is no earthquake (E = False)</a:t>
            </a:r>
          </a:p>
          <a:p>
            <a:pPr lvl="1"/>
            <a:r>
              <a:rPr lang="en-US" dirty="0"/>
              <a:t>Mary called to say your alarm is ringing (M = True)</a:t>
            </a:r>
          </a:p>
          <a:p>
            <a:pPr lvl="1"/>
            <a:r>
              <a:rPr lang="en-US" dirty="0"/>
              <a:t>John did not call  (J = False)</a:t>
            </a:r>
          </a:p>
          <a:p>
            <a:r>
              <a:rPr lang="en-US" dirty="0"/>
              <a:t>What is the probability that the alarm went off (A = True)?</a:t>
            </a:r>
          </a:p>
          <a:p>
            <a:r>
              <a:rPr lang="en-US" dirty="0"/>
              <a:t>The probability is </a:t>
            </a:r>
            <a:r>
              <a:rPr lang="fr-FR" dirty="0"/>
              <a:t>Pr(A = T|B = T, E = F, J = F, M = T)</a:t>
            </a:r>
            <a:br>
              <a:rPr lang="fr-FR" dirty="0"/>
            </a:br>
            <a:r>
              <a:rPr lang="fr-FR" dirty="0"/>
              <a:t>= Pr(A|B,~E, ~J, M)</a:t>
            </a:r>
            <a:br>
              <a:rPr lang="fr-FR" dirty="0"/>
            </a:br>
            <a:r>
              <a:rPr lang="fr-FR" dirty="0"/>
              <a:t>= Pr(B, ~E, A, ~J, M) / Pr(B, ~E, ~ J, M) </a:t>
            </a:r>
            <a:endParaRPr lang="en-US" dirty="0"/>
          </a:p>
          <a:p>
            <a:endParaRPr lang="fr-FR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04A2D9-03B1-4F41-A750-169DF14325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by Ming-Long Lam, Ph.D.</a:t>
            </a:r>
          </a:p>
        </p:txBody>
      </p:sp>
    </p:spTree>
    <p:extLst>
      <p:ext uri="{BB962C8B-B14F-4D97-AF65-F5344CB8AC3E}">
        <p14:creationId xmlns:p14="http://schemas.microsoft.com/office/powerpoint/2010/main" val="17532585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chemeClr val="bg1"/>
                </a:solidFill>
              </a:rPr>
              <a:t>Bayesian Network Example: Scenario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Pr(B, ~E, A, ~J, M)</a:t>
            </a:r>
            <a:br>
              <a:rPr lang="fr-FR" dirty="0"/>
            </a:br>
            <a:r>
              <a:rPr lang="fr-FR" dirty="0"/>
              <a:t>= </a:t>
            </a:r>
            <a:r>
              <a:rPr lang="en-US" dirty="0"/>
              <a:t>Pr(~J|A) × Pr(M|A) × Pr(A|B, ~E) × Pr(B) * Pr(~E)</a:t>
            </a:r>
            <a:br>
              <a:rPr lang="en-US" dirty="0"/>
            </a:br>
            <a:r>
              <a:rPr lang="en-US" dirty="0"/>
              <a:t>= (1 – 0.9) × (0.7) × (0</a:t>
            </a:r>
            <a:r>
              <a:rPr lang="fr-FR" dirty="0"/>
              <a:t>.94) </a:t>
            </a:r>
            <a:r>
              <a:rPr lang="en-US" dirty="0"/>
              <a:t>×</a:t>
            </a:r>
            <a:r>
              <a:rPr lang="fr-FR" dirty="0"/>
              <a:t> (0.01) </a:t>
            </a:r>
            <a:r>
              <a:rPr lang="en-US" dirty="0"/>
              <a:t>×</a:t>
            </a:r>
            <a:r>
              <a:rPr lang="fr-FR" dirty="0"/>
              <a:t> (1 – 0.02)</a:t>
            </a:r>
            <a:br>
              <a:rPr lang="fr-FR" dirty="0"/>
            </a:br>
            <a:r>
              <a:rPr lang="fr-FR" dirty="0"/>
              <a:t>= 0.000644840</a:t>
            </a:r>
          </a:p>
          <a:p>
            <a:r>
              <a:rPr lang="fr-FR" dirty="0"/>
              <a:t>Pr(B, ~E, ~A, ~J, M)</a:t>
            </a:r>
            <a:br>
              <a:rPr lang="fr-FR" dirty="0"/>
            </a:br>
            <a:r>
              <a:rPr lang="fr-FR" dirty="0"/>
              <a:t>= </a:t>
            </a:r>
            <a:r>
              <a:rPr lang="en-US" dirty="0"/>
              <a:t>Pr(~J|~A) × Pr(M|~A) × Pr(~A|B, ~E) × Pr(B) × Pr(~E)</a:t>
            </a:r>
            <a:br>
              <a:rPr lang="en-US" dirty="0"/>
            </a:br>
            <a:r>
              <a:rPr lang="en-US" dirty="0"/>
              <a:t>= (1 – 0.05) × 0.01 × (1 – 0.94) × (0.01) × (1 – 0.02)</a:t>
            </a:r>
            <a:br>
              <a:rPr lang="en-US" dirty="0"/>
            </a:br>
            <a:r>
              <a:rPr lang="en-US" dirty="0"/>
              <a:t>= 0.000005586</a:t>
            </a:r>
          </a:p>
          <a:p>
            <a:r>
              <a:rPr lang="fr-FR" dirty="0"/>
              <a:t>Pr(B, ~E, ~J, M) = Pr(B, ~E, A, ~J, M) + Pr(B, ~E, ~A, ~J, M)</a:t>
            </a:r>
            <a:br>
              <a:rPr lang="fr-FR" dirty="0"/>
            </a:br>
            <a:r>
              <a:rPr lang="fr-FR" dirty="0"/>
              <a:t>= 0.00064484 + </a:t>
            </a:r>
            <a:r>
              <a:rPr lang="en-US" dirty="0"/>
              <a:t>0.000005586 = 0.000650426</a:t>
            </a:r>
          </a:p>
          <a:p>
            <a:endParaRPr lang="en-US" dirty="0"/>
          </a:p>
          <a:p>
            <a:endParaRPr lang="en-US" dirty="0"/>
          </a:p>
          <a:p>
            <a:endParaRPr lang="fr-FR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24</a:t>
            </a:fld>
            <a:endParaRPr lang="en-US"/>
          </a:p>
        </p:txBody>
      </p:sp>
      <p:pic>
        <p:nvPicPr>
          <p:cNvPr id="8" name="Content Placeholder 3">
            <a:extLst>
              <a:ext uri="{FF2B5EF4-FFF2-40B4-BE49-F238E27FC236}">
                <a16:creationId xmlns:a16="http://schemas.microsoft.com/office/drawing/2014/main" id="{61629016-4AE5-46F1-AE71-243682DC6C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7280" y="1690688"/>
            <a:ext cx="3474720" cy="1538759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FC0164-00C8-438A-8800-D0E39A7A0A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by Ming-Long Lam, Ph.D.</a:t>
            </a:r>
          </a:p>
        </p:txBody>
      </p:sp>
    </p:spTree>
    <p:extLst>
      <p:ext uri="{BB962C8B-B14F-4D97-AF65-F5344CB8AC3E}">
        <p14:creationId xmlns:p14="http://schemas.microsoft.com/office/powerpoint/2010/main" val="9666543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chemeClr val="bg1"/>
                </a:solidFill>
              </a:rPr>
              <a:t>Bayesian Network Example: Scenario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Suppose you are at work, the house is burglarized (B = True), there is no earthquake (E = False), your neighbor Mary calls to say your alarm is ringing (M = True), but neighbor John doesn’t call  (J = False). What is the probability that the alarm went off (A = True)?</a:t>
            </a:r>
          </a:p>
          <a:p>
            <a:r>
              <a:rPr lang="en-US"/>
              <a:t>The probability is </a:t>
            </a:r>
            <a:r>
              <a:rPr lang="fr-FR"/>
              <a:t>Pr(A = T|B = T, E = F, J = F, M = T) = Pr(A|B,~E, ~J, M)</a:t>
            </a:r>
            <a:br>
              <a:rPr lang="fr-FR"/>
            </a:br>
            <a:r>
              <a:rPr lang="fr-FR"/>
              <a:t>= Pr(B, ~E, A, ~J, M) / Pr(B, ~E, ~J, M)</a:t>
            </a:r>
            <a:br>
              <a:rPr lang="fr-FR"/>
            </a:br>
            <a:r>
              <a:rPr lang="fr-FR"/>
              <a:t>= 0.000644840 / </a:t>
            </a:r>
            <a:r>
              <a:rPr lang="en-US"/>
              <a:t>0.000650426 = 0.991411782</a:t>
            </a:r>
          </a:p>
          <a:p>
            <a:r>
              <a:rPr lang="en-US"/>
              <a:t>In summary, the conditional probability of the alarm having gone off in this situation is about 0.99. </a:t>
            </a:r>
          </a:p>
          <a:p>
            <a:endParaRPr lang="fr-FR"/>
          </a:p>
          <a:p>
            <a:pPr marL="457200" lvl="1" indent="0">
              <a:buNone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F7B257-F994-4C09-9A93-27DCF8FB74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by Ming-Long Lam, Ph.D.</a:t>
            </a:r>
          </a:p>
        </p:txBody>
      </p:sp>
    </p:spTree>
    <p:extLst>
      <p:ext uri="{BB962C8B-B14F-4D97-AF65-F5344CB8AC3E}">
        <p14:creationId xmlns:p14="http://schemas.microsoft.com/office/powerpoint/2010/main" val="14362705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Bayesian Network Example: Pr(A = True)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What is the overall probability that the alarm went off (A = True)?</a:t>
            </a:r>
          </a:p>
          <a:p>
            <a:r>
              <a:rPr lang="en-US" dirty="0"/>
              <a:t>The probability is </a:t>
            </a:r>
            <a:r>
              <a:rPr lang="fr-FR" dirty="0"/>
              <a:t>Pr(A) = P(A,B,E) + P(A,~B,E) + P(A,B,~E) + P(A,~B,~E)</a:t>
            </a:r>
          </a:p>
          <a:p>
            <a:r>
              <a:rPr lang="fr-FR" dirty="0"/>
              <a:t>= Pr(A|B,E)</a:t>
            </a:r>
            <a:r>
              <a:rPr lang="en-US" dirty="0"/>
              <a:t> × </a:t>
            </a:r>
            <a:r>
              <a:rPr lang="fr-FR" dirty="0"/>
              <a:t>Pr(B,E) + Pr(A|~B,E)</a:t>
            </a:r>
            <a:r>
              <a:rPr lang="en-US" dirty="0"/>
              <a:t> × </a:t>
            </a:r>
            <a:r>
              <a:rPr lang="fr-FR" dirty="0"/>
              <a:t>Pr(~B,E)</a:t>
            </a:r>
            <a:br>
              <a:rPr lang="fr-FR" dirty="0"/>
            </a:br>
            <a:r>
              <a:rPr lang="fr-FR" dirty="0"/>
              <a:t>+ Pr(A|B,~E)</a:t>
            </a:r>
            <a:r>
              <a:rPr lang="en-US" dirty="0"/>
              <a:t> × </a:t>
            </a:r>
            <a:r>
              <a:rPr lang="fr-FR" dirty="0"/>
              <a:t>Pr(B,~E) + Pr(A|~B,~E)</a:t>
            </a:r>
            <a:r>
              <a:rPr lang="en-US" dirty="0"/>
              <a:t> × </a:t>
            </a:r>
            <a:r>
              <a:rPr lang="fr-FR" dirty="0"/>
              <a:t>Pr(~B,~E)</a:t>
            </a:r>
            <a:br>
              <a:rPr lang="fr-FR" dirty="0"/>
            </a:br>
            <a:br>
              <a:rPr lang="fr-FR" dirty="0"/>
            </a:br>
            <a:r>
              <a:rPr lang="fr-FR" dirty="0"/>
              <a:t>= Pr(A|B,E)</a:t>
            </a:r>
            <a:r>
              <a:rPr lang="en-US" dirty="0"/>
              <a:t> × </a:t>
            </a:r>
            <a:r>
              <a:rPr lang="fr-FR" dirty="0"/>
              <a:t>Pr(B) </a:t>
            </a:r>
            <a:r>
              <a:rPr lang="en-US" dirty="0"/>
              <a:t>× </a:t>
            </a:r>
            <a:r>
              <a:rPr lang="fr-FR" dirty="0"/>
              <a:t>Pr(E) + Pr(A|~B,E)</a:t>
            </a:r>
            <a:r>
              <a:rPr lang="en-US" dirty="0"/>
              <a:t> × </a:t>
            </a:r>
            <a:r>
              <a:rPr lang="fr-FR" dirty="0"/>
              <a:t>Pr(~B)</a:t>
            </a:r>
            <a:r>
              <a:rPr lang="en-US" dirty="0"/>
              <a:t> × </a:t>
            </a:r>
            <a:r>
              <a:rPr lang="fr-FR" dirty="0"/>
              <a:t>Pr(E)</a:t>
            </a:r>
            <a:br>
              <a:rPr lang="fr-FR" dirty="0"/>
            </a:br>
            <a:r>
              <a:rPr lang="fr-FR" dirty="0"/>
              <a:t>+ Pr(A|B,~E)</a:t>
            </a:r>
            <a:r>
              <a:rPr lang="en-US" dirty="0"/>
              <a:t> × </a:t>
            </a:r>
            <a:r>
              <a:rPr lang="fr-FR" dirty="0"/>
              <a:t>Pr(B) </a:t>
            </a:r>
            <a:r>
              <a:rPr lang="en-US" dirty="0"/>
              <a:t>× </a:t>
            </a:r>
            <a:r>
              <a:rPr lang="fr-FR" dirty="0"/>
              <a:t>Pr(~E) + Pr(A|~B,~E)</a:t>
            </a:r>
            <a:r>
              <a:rPr lang="en-US" dirty="0"/>
              <a:t> × </a:t>
            </a:r>
            <a:r>
              <a:rPr lang="fr-FR" dirty="0"/>
              <a:t>Pr(~B)</a:t>
            </a:r>
            <a:r>
              <a:rPr lang="en-US" dirty="0"/>
              <a:t> × </a:t>
            </a:r>
            <a:r>
              <a:rPr lang="fr-FR" dirty="0"/>
              <a:t>Pr(~E)</a:t>
            </a:r>
            <a:br>
              <a:rPr lang="fr-FR" dirty="0"/>
            </a:br>
            <a:br>
              <a:rPr lang="fr-FR" dirty="0"/>
            </a:br>
            <a:r>
              <a:rPr lang="fr-FR" dirty="0"/>
              <a:t>= 0.95</a:t>
            </a:r>
            <a:r>
              <a:rPr lang="en-US" dirty="0"/>
              <a:t> × </a:t>
            </a:r>
            <a:r>
              <a:rPr lang="fr-FR" dirty="0"/>
              <a:t>0.01</a:t>
            </a:r>
            <a:r>
              <a:rPr lang="en-US" dirty="0"/>
              <a:t> × </a:t>
            </a:r>
            <a:r>
              <a:rPr lang="fr-FR" dirty="0"/>
              <a:t>0.02 + 0.29</a:t>
            </a:r>
            <a:r>
              <a:rPr lang="en-US" dirty="0"/>
              <a:t> × </a:t>
            </a:r>
            <a:r>
              <a:rPr lang="fr-FR" dirty="0"/>
              <a:t>(1-0.01)</a:t>
            </a:r>
            <a:r>
              <a:rPr lang="en-US" dirty="0"/>
              <a:t> × </a:t>
            </a:r>
            <a:r>
              <a:rPr lang="fr-FR" dirty="0"/>
              <a:t>0.02</a:t>
            </a:r>
            <a:br>
              <a:rPr lang="fr-FR" dirty="0"/>
            </a:br>
            <a:r>
              <a:rPr lang="fr-FR" dirty="0"/>
              <a:t>+ 0.94</a:t>
            </a:r>
            <a:r>
              <a:rPr lang="en-US" dirty="0"/>
              <a:t> × </a:t>
            </a:r>
            <a:r>
              <a:rPr lang="fr-FR" dirty="0"/>
              <a:t>0.01</a:t>
            </a:r>
            <a:r>
              <a:rPr lang="en-US" dirty="0"/>
              <a:t> ×</a:t>
            </a:r>
            <a:r>
              <a:rPr lang="fr-FR" dirty="0"/>
              <a:t>(1-0.02) + 0.0001</a:t>
            </a:r>
            <a:r>
              <a:rPr lang="en-US" dirty="0"/>
              <a:t> × </a:t>
            </a:r>
            <a:r>
              <a:rPr lang="fr-FR" dirty="0"/>
              <a:t>(1-0.01)</a:t>
            </a:r>
            <a:r>
              <a:rPr lang="en-US" dirty="0"/>
              <a:t> × </a:t>
            </a:r>
            <a:r>
              <a:rPr lang="fr-FR" dirty="0"/>
              <a:t>(1-0.02) = </a:t>
            </a:r>
            <a:r>
              <a:rPr lang="en-US" dirty="0"/>
              <a:t>0.01524102</a:t>
            </a:r>
            <a:endParaRPr lang="fr-FR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34185E-78F4-4091-863E-5A4A96C05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by Ming-Long Lam, Ph.D.</a:t>
            </a:r>
          </a:p>
        </p:txBody>
      </p:sp>
    </p:spTree>
    <p:extLst>
      <p:ext uri="{BB962C8B-B14F-4D97-AF65-F5344CB8AC3E}">
        <p14:creationId xmlns:p14="http://schemas.microsoft.com/office/powerpoint/2010/main" val="6100804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chemeClr val="bg1"/>
                </a:solidFill>
              </a:rPr>
              <a:t>Bayesian Network Example: 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Scenario 1: When Mary calls but John did not:</a:t>
            </a:r>
          </a:p>
          <a:p>
            <a:pPr lvl="1"/>
            <a:r>
              <a:rPr lang="en-US" dirty="0"/>
              <a:t>Pr(A = T|B = T, E = F, J = F, M = T) = 0.99 &gt; 0.02 = Pr(A = T)</a:t>
            </a:r>
          </a:p>
          <a:p>
            <a:pPr lvl="1"/>
            <a:r>
              <a:rPr lang="en-US" dirty="0"/>
              <a:t>I can surely classify that the alarm did go off.</a:t>
            </a:r>
          </a:p>
          <a:p>
            <a:pPr lvl="1"/>
            <a:r>
              <a:rPr lang="en-US" b="1" dirty="0"/>
              <a:t>Action</a:t>
            </a:r>
            <a:r>
              <a:rPr lang="en-US" dirty="0"/>
              <a:t>: I should then contact the police to check on my house.</a:t>
            </a:r>
          </a:p>
          <a:p>
            <a:endParaRPr lang="en-US" dirty="0"/>
          </a:p>
          <a:p>
            <a:r>
              <a:rPr lang="en-US" dirty="0"/>
              <a:t>Scenario 2: When both Mary and John did not call:</a:t>
            </a:r>
          </a:p>
          <a:p>
            <a:pPr lvl="1"/>
            <a:r>
              <a:rPr lang="fr-FR" dirty="0"/>
              <a:t>Pr(A = T|B = T, E = F, J = F, M = F) = 0.33 &gt; 0.02 = Pr(A = T)</a:t>
            </a:r>
          </a:p>
          <a:p>
            <a:pPr lvl="1"/>
            <a:r>
              <a:rPr lang="en-US" dirty="0"/>
              <a:t>This is not a negligible probability.</a:t>
            </a:r>
          </a:p>
          <a:p>
            <a:pPr lvl="1"/>
            <a:r>
              <a:rPr lang="en-US" b="1" dirty="0"/>
              <a:t>Action</a:t>
            </a:r>
            <a:r>
              <a:rPr lang="en-US" dirty="0"/>
              <a:t>: I may consider subscribing to some monitoring services too.</a:t>
            </a:r>
            <a:endParaRPr lang="fr-F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27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0FC4FE-87C0-4FF4-B40D-6E0C4E4C43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by Ming-Long Lam, Ph.D.</a:t>
            </a:r>
          </a:p>
        </p:txBody>
      </p:sp>
    </p:spTree>
    <p:extLst>
      <p:ext uri="{BB962C8B-B14F-4D97-AF65-F5344CB8AC3E}">
        <p14:creationId xmlns:p14="http://schemas.microsoft.com/office/powerpoint/2010/main" val="39831370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Naïve Bayes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 Naïve Bayes is a particular Bayesian Network.</a:t>
            </a:r>
          </a:p>
          <a:p>
            <a:r>
              <a:rPr lang="en-US" dirty="0"/>
              <a:t>There is an edge from the nominal target variable to each predictor</a:t>
            </a:r>
          </a:p>
          <a:p>
            <a:r>
              <a:rPr lang="en-US" dirty="0"/>
              <a:t>Categorical or interval predictors are allowed. </a:t>
            </a:r>
          </a:p>
          <a:p>
            <a:r>
              <a:rPr lang="en-US" dirty="0"/>
              <a:t>The predictors are assumed to be mutually</a:t>
            </a:r>
            <a:br>
              <a:rPr lang="en-US" dirty="0"/>
            </a:br>
            <a:r>
              <a:rPr lang="en-US" dirty="0"/>
              <a:t>independent conditional on the target</a:t>
            </a:r>
            <a:br>
              <a:rPr lang="en-US" dirty="0"/>
            </a:br>
            <a:r>
              <a:rPr lang="en-US" dirty="0"/>
              <a:t>variable.  This is the </a:t>
            </a:r>
            <a:r>
              <a:rPr lang="en-US" u="sng" dirty="0"/>
              <a:t>Naïve</a:t>
            </a:r>
            <a:r>
              <a:rPr lang="en-US" dirty="0"/>
              <a:t> part.</a:t>
            </a:r>
          </a:p>
          <a:p>
            <a:endParaRPr lang="fr-F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28</a:t>
            </a:fld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92624FD-0060-4ADF-84AB-E1E32E1B0A7D}"/>
              </a:ext>
            </a:extLst>
          </p:cNvPr>
          <p:cNvSpPr/>
          <p:nvPr/>
        </p:nvSpPr>
        <p:spPr>
          <a:xfrm>
            <a:off x="7742075" y="3429000"/>
            <a:ext cx="811764" cy="7977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3600" dirty="0"/>
              <a:t>y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F098844-5D0D-4A6E-98B1-119A24A4177D}"/>
              </a:ext>
            </a:extLst>
          </p:cNvPr>
          <p:cNvSpPr/>
          <p:nvPr/>
        </p:nvSpPr>
        <p:spPr>
          <a:xfrm>
            <a:off x="7742075" y="5120307"/>
            <a:ext cx="811764" cy="7977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r>
              <a:rPr lang="en-US" sz="3200" dirty="0"/>
              <a:t>x</a:t>
            </a:r>
            <a:r>
              <a:rPr lang="en-US" sz="3200" baseline="-25000" dirty="0"/>
              <a:t>3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98DE52E-28D9-4399-9ABE-803593DB9D4B}"/>
              </a:ext>
            </a:extLst>
          </p:cNvPr>
          <p:cNvSpPr/>
          <p:nvPr/>
        </p:nvSpPr>
        <p:spPr>
          <a:xfrm>
            <a:off x="9079463" y="5120306"/>
            <a:ext cx="811764" cy="7977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r>
              <a:rPr lang="en-US" sz="3200" dirty="0"/>
              <a:t>x</a:t>
            </a:r>
            <a:r>
              <a:rPr lang="en-US" sz="3200" baseline="-25000" dirty="0"/>
              <a:t>4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D2FD661-EE97-4519-8CDC-51DD6D78EDBF}"/>
              </a:ext>
            </a:extLst>
          </p:cNvPr>
          <p:cNvSpPr/>
          <p:nvPr/>
        </p:nvSpPr>
        <p:spPr>
          <a:xfrm>
            <a:off x="10542036" y="5107946"/>
            <a:ext cx="811764" cy="7977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r>
              <a:rPr lang="en-US" sz="3200" dirty="0"/>
              <a:t>x</a:t>
            </a:r>
            <a:r>
              <a:rPr lang="en-US" sz="3200" baseline="-25000" dirty="0"/>
              <a:t>5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DD19D52-EDC4-43C1-B0EC-EFCC60175D06}"/>
              </a:ext>
            </a:extLst>
          </p:cNvPr>
          <p:cNvSpPr/>
          <p:nvPr/>
        </p:nvSpPr>
        <p:spPr>
          <a:xfrm>
            <a:off x="6279502" y="5107945"/>
            <a:ext cx="811764" cy="7977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r>
              <a:rPr lang="en-US" sz="3200" dirty="0"/>
              <a:t>x</a:t>
            </a:r>
            <a:r>
              <a:rPr lang="en-US" sz="3200" baseline="-25000" dirty="0"/>
              <a:t>2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EA9B06C-5B4D-4D6C-B23B-E6497F10E9AA}"/>
              </a:ext>
            </a:extLst>
          </p:cNvPr>
          <p:cNvSpPr/>
          <p:nvPr/>
        </p:nvSpPr>
        <p:spPr>
          <a:xfrm>
            <a:off x="4792823" y="5125046"/>
            <a:ext cx="811764" cy="7977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r>
              <a:rPr lang="en-US" sz="3200" dirty="0"/>
              <a:t>x</a:t>
            </a:r>
            <a:r>
              <a:rPr lang="en-US" sz="3200" baseline="-25000" dirty="0"/>
              <a:t>1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24D2D17-F4DE-4420-9A33-A665E7E288BF}"/>
              </a:ext>
            </a:extLst>
          </p:cNvPr>
          <p:cNvCxnSpPr>
            <a:cxnSpLocks/>
            <a:stCxn id="4" idx="4"/>
          </p:cNvCxnSpPr>
          <p:nvPr/>
        </p:nvCxnSpPr>
        <p:spPr>
          <a:xfrm>
            <a:off x="8147957" y="4226767"/>
            <a:ext cx="0" cy="926906"/>
          </a:xfrm>
          <a:prstGeom prst="straightConnector1">
            <a:avLst/>
          </a:prstGeom>
          <a:ln w="571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D797550-4115-4AB9-892C-0C5257F89D23}"/>
              </a:ext>
            </a:extLst>
          </p:cNvPr>
          <p:cNvCxnSpPr>
            <a:cxnSpLocks/>
            <a:stCxn id="4" idx="4"/>
            <a:endCxn id="9" idx="1"/>
          </p:cNvCxnSpPr>
          <p:nvPr/>
        </p:nvCxnSpPr>
        <p:spPr>
          <a:xfrm>
            <a:off x="8147957" y="4226767"/>
            <a:ext cx="1050386" cy="1010369"/>
          </a:xfrm>
          <a:prstGeom prst="straightConnector1">
            <a:avLst/>
          </a:prstGeom>
          <a:ln w="571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C7E4744-4813-4DD1-A443-C0695813A2ED}"/>
              </a:ext>
            </a:extLst>
          </p:cNvPr>
          <p:cNvCxnSpPr>
            <a:cxnSpLocks/>
            <a:stCxn id="4" idx="4"/>
            <a:endCxn id="10" idx="1"/>
          </p:cNvCxnSpPr>
          <p:nvPr/>
        </p:nvCxnSpPr>
        <p:spPr>
          <a:xfrm>
            <a:off x="8147957" y="4226767"/>
            <a:ext cx="2512959" cy="998009"/>
          </a:xfrm>
          <a:prstGeom prst="straightConnector1">
            <a:avLst/>
          </a:prstGeom>
          <a:ln w="571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D550D7C-F2F7-4F55-AD21-CBA52BDDF64A}"/>
              </a:ext>
            </a:extLst>
          </p:cNvPr>
          <p:cNvCxnSpPr>
            <a:cxnSpLocks/>
            <a:endCxn id="11" idx="7"/>
          </p:cNvCxnSpPr>
          <p:nvPr/>
        </p:nvCxnSpPr>
        <p:spPr>
          <a:xfrm flipH="1">
            <a:off x="6972386" y="4222027"/>
            <a:ext cx="1175570" cy="1002748"/>
          </a:xfrm>
          <a:prstGeom prst="straightConnector1">
            <a:avLst/>
          </a:prstGeom>
          <a:ln w="571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94FC0B5-DF8D-49A2-B279-DE3343BF8013}"/>
              </a:ext>
            </a:extLst>
          </p:cNvPr>
          <p:cNvCxnSpPr>
            <a:cxnSpLocks/>
            <a:stCxn id="4" idx="4"/>
            <a:endCxn id="12" idx="7"/>
          </p:cNvCxnSpPr>
          <p:nvPr/>
        </p:nvCxnSpPr>
        <p:spPr>
          <a:xfrm flipH="1">
            <a:off x="5485707" y="4226767"/>
            <a:ext cx="2662250" cy="1015109"/>
          </a:xfrm>
          <a:prstGeom prst="straightConnector1">
            <a:avLst/>
          </a:prstGeom>
          <a:ln w="571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719E6B-7E8E-42A8-A452-C2E13707C7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by Ming-Long Lam, Ph.D.</a:t>
            </a:r>
          </a:p>
        </p:txBody>
      </p:sp>
    </p:spTree>
    <p:extLst>
      <p:ext uri="{BB962C8B-B14F-4D97-AF65-F5344CB8AC3E}">
        <p14:creationId xmlns:p14="http://schemas.microsoft.com/office/powerpoint/2010/main" val="41672901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chemeClr val="bg1"/>
                </a:solidFill>
              </a:rPr>
              <a:t>Naïve Bayes: Theory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Denote the target variable 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Denote the predictors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fr-FR" dirty="0"/>
                  <a:t>.</a:t>
                </a:r>
              </a:p>
              <a:p>
                <a:r>
                  <a:rPr lang="en-US" dirty="0"/>
                  <a:t>Our goal is to calculate the conditional probability of the target variable given the predictors. This is the </a:t>
                </a:r>
                <a:r>
                  <a:rPr lang="en-US" u="sng" dirty="0"/>
                  <a:t>Bayes</a:t>
                </a:r>
                <a:r>
                  <a:rPr lang="en-US" dirty="0"/>
                  <a:t> part.</a:t>
                </a:r>
                <a:br>
                  <a:rPr lang="en-US" dirty="0"/>
                </a:b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600" b="0" i="0" smtClean="0">
                        <a:latin typeface="Cambria Math" panose="02040503050406030204" pitchFamily="18" charset="0"/>
                      </a:rPr>
                      <m:t>Pr</m:t>
                    </m:r>
                    <m:d>
                      <m:d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e>
                    </m:d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3600" i="0">
                            <a:latin typeface="Cambria Math" panose="02040503050406030204" pitchFamily="18" charset="0"/>
                          </a:rPr>
                          <m:t>Pr</m:t>
                        </m:r>
                        <m:d>
                          <m:d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3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6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…,</m:t>
                            </m:r>
                            <m:sSub>
                              <m:sSubPr>
                                <m:ctrlPr>
                                  <a:rPr lang="en-US" sz="3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6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sub>
                            </m:sSub>
                          </m:e>
                        </m:d>
                      </m:num>
                      <m:den>
                        <m:r>
                          <m:rPr>
                            <m:sty m:val="p"/>
                          </m:rPr>
                          <a:rPr lang="en-US" sz="3600" i="0">
                            <a:latin typeface="Cambria Math" panose="02040503050406030204" pitchFamily="18" charset="0"/>
                          </a:rPr>
                          <m:t>Pr</m:t>
                        </m:r>
                        <m:d>
                          <m:d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3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 …</m:t>
                            </m:r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sSub>
                              <m:sSubPr>
                                <m:ctrlPr>
                                  <a:rPr lang="en-US" sz="3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sub>
                            </m:sSub>
                          </m:e>
                        </m:d>
                      </m:den>
                    </m:f>
                  </m:oMath>
                </a14:m>
                <a:r>
                  <a:rPr lang="fr-FR" sz="3600" dirty="0"/>
                  <a:t> </a:t>
                </a:r>
                <a:endParaRPr lang="fr-FR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fr-FR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29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7CA217-94C3-4798-A337-E64EB65F75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by Ming-Long Lam, Ph.D.</a:t>
            </a:r>
          </a:p>
        </p:txBody>
      </p:sp>
    </p:spTree>
    <p:extLst>
      <p:ext uri="{BB962C8B-B14F-4D97-AF65-F5344CB8AC3E}">
        <p14:creationId xmlns:p14="http://schemas.microsoft.com/office/powerpoint/2010/main" val="11306625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chemeClr val="bg1"/>
                </a:solidFill>
              </a:rPr>
              <a:t>Directed Acyclic Graph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2E1AF6C-2140-4A4E-B70F-B259DB84006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949F6DE-B63A-41A5-91E3-0A0CACC975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by Ming-Long Lam, Ph.D.</a:t>
            </a:r>
          </a:p>
        </p:txBody>
      </p:sp>
    </p:spTree>
    <p:extLst>
      <p:ext uri="{BB962C8B-B14F-4D97-AF65-F5344CB8AC3E}">
        <p14:creationId xmlns:p14="http://schemas.microsoft.com/office/powerpoint/2010/main" val="30545818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chemeClr val="bg1"/>
                </a:solidFill>
              </a:rPr>
              <a:t>Naïve Bayes: Theory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Applying the Bayes’ Theorem,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i="0">
                          <a:latin typeface="Cambria Math" panose="02040503050406030204" pitchFamily="18" charset="0"/>
                        </a:rPr>
                        <m:t>Pr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 …,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i="0">
                          <a:latin typeface="Cambria Math" panose="02040503050406030204" pitchFamily="18" charset="0"/>
                        </a:rPr>
                        <m:t>Pr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 …,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r>
                  <a:rPr lang="en-US" dirty="0"/>
                  <a:t>Using the assumption that the predictors are mutually independent conditional on the target variable,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i="0">
                          <a:latin typeface="Cambria Math" panose="02040503050406030204" pitchFamily="18" charset="0"/>
                        </a:rPr>
                        <m:t>Pr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 …,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i="0">
                          <a:latin typeface="Cambria Math" panose="02040503050406030204" pitchFamily="18" charset="0"/>
                        </a:rPr>
                        <m:t>Pr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 …,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Pr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nary>
                        <m:naryPr>
                          <m:chr m:val="∏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r>
                  <a:rPr lang="en-US" dirty="0"/>
                  <a:t>In other words, if we already knew the state of the target variable, the states of other predictors do not contribute any additional information about the state of the current predictor.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i="1" dirty="0">
                  <a:latin typeface="Cambria Math" panose="02040503050406030204" pitchFamily="18" charset="0"/>
                </a:endParaRPr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fr-FR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241" r="-1913" b="-1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30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B4D947-A38A-465D-9F22-271DD2B837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by Ming-Long Lam, Ph.D.</a:t>
            </a:r>
          </a:p>
        </p:txBody>
      </p:sp>
    </p:spTree>
    <p:extLst>
      <p:ext uri="{BB962C8B-B14F-4D97-AF65-F5344CB8AC3E}">
        <p14:creationId xmlns:p14="http://schemas.microsoft.com/office/powerpoint/2010/main" val="6861889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chemeClr val="bg1"/>
                </a:solidFill>
              </a:rPr>
              <a:t>Naïve Bayes: Theory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It follows that</a:t>
                </a:r>
                <a:r>
                  <a:rPr lang="fr-FR" dirty="0"/>
                  <a:t>,</a:t>
                </a: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600" b="0" i="0" smtClean="0">
                        <a:latin typeface="Cambria Math" panose="02040503050406030204" pitchFamily="18" charset="0"/>
                      </a:rPr>
                      <m:t>Pr</m:t>
                    </m:r>
                    <m:d>
                      <m:d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e>
                    </m:d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3600" i="0">
                            <a:latin typeface="Cambria Math" panose="02040503050406030204" pitchFamily="18" charset="0"/>
                          </a:rPr>
                          <m:t>Pr</m:t>
                        </m:r>
                        <m:d>
                          <m:d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3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6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…,</m:t>
                            </m:r>
                            <m:sSub>
                              <m:sSubPr>
                                <m:ctrlPr>
                                  <a:rPr lang="en-US" sz="3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6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sub>
                            </m:sSub>
                          </m:e>
                        </m:d>
                      </m:num>
                      <m:den>
                        <m:r>
                          <m:rPr>
                            <m:sty m:val="p"/>
                          </m:rPr>
                          <a:rPr lang="en-US" sz="3600" i="0">
                            <a:latin typeface="Cambria Math" panose="02040503050406030204" pitchFamily="18" charset="0"/>
                          </a:rPr>
                          <m:t>Pr</m:t>
                        </m:r>
                        <m:d>
                          <m:d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3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 …</m:t>
                            </m:r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sSub>
                              <m:sSubPr>
                                <m:ctrlPr>
                                  <a:rPr lang="en-US" sz="3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sub>
                            </m:sSub>
                          </m:e>
                        </m:d>
                      </m:den>
                    </m:f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3600" i="0">
                            <a:latin typeface="Cambria Math" panose="02040503050406030204" pitchFamily="18" charset="0"/>
                          </a:rPr>
                          <m:t>Pr</m:t>
                        </m:r>
                        <m:d>
                          <m:d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nary>
                          <m:naryPr>
                            <m:chr m:val="∏"/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36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p>
                          <m:e>
                            <m:r>
                              <m:rPr>
                                <m:sty m:val="p"/>
                              </m:rPr>
                              <a:rPr lang="en-US" sz="3600" i="0">
                                <a:latin typeface="Cambria Math" panose="02040503050406030204" pitchFamily="18" charset="0"/>
                              </a:rPr>
                              <m:t>Pr</m:t>
                            </m:r>
                            <m:d>
                              <m:dPr>
                                <m:ctrlPr>
                                  <a:rPr lang="en-US" sz="3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</m:e>
                        </m:nary>
                      </m:num>
                      <m:den>
                        <m:r>
                          <m:rPr>
                            <m:sty m:val="p"/>
                          </m:rPr>
                          <a:rPr lang="en-US" sz="3600" i="0">
                            <a:latin typeface="Cambria Math" panose="02040503050406030204" pitchFamily="18" charset="0"/>
                          </a:rPr>
                          <m:t>Pr</m:t>
                        </m:r>
                        <m:d>
                          <m:d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3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, …,  </m:t>
                            </m:r>
                            <m:sSub>
                              <m:sSubPr>
                                <m:ctrlPr>
                                  <a:rPr lang="en-US" sz="3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sub>
                            </m:sSub>
                          </m:e>
                        </m:d>
                      </m:den>
                    </m:f>
                  </m:oMath>
                </a14:m>
                <a:r>
                  <a:rPr lang="fr-FR" sz="3600" dirty="0"/>
                  <a:t> </a:t>
                </a:r>
                <a:r>
                  <a:rPr lang="fr-FR" dirty="0"/>
                  <a:t>.</a:t>
                </a:r>
              </a:p>
              <a:p>
                <a:r>
                  <a:rPr lang="en-US" dirty="0"/>
                  <a:t>Although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𝑃𝑟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 …, 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is a probability, its value is fixed for a given data. Therefore,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Pr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  <m:r>
                      <m:rPr>
                        <m:sty m:val="p"/>
                      </m:rPr>
                      <a:rPr lang="en-US" i="0">
                        <a:latin typeface="Cambria Math" panose="02040503050406030204" pitchFamily="18" charset="0"/>
                      </a:rPr>
                      <m:t>Pr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nary>
                      <m:naryPr>
                        <m:chr m:val="∏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</a:rPr>
                          <m:t>Pr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</m:nary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The probability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>
                        <a:latin typeface="Cambria Math" panose="02040503050406030204" pitchFamily="18" charset="0"/>
                      </a:rPr>
                      <m:t>Pr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dirty="0"/>
                  <a:t> is the </a:t>
                </a:r>
                <a:r>
                  <a:rPr lang="en-US" b="1" dirty="0"/>
                  <a:t>class probability</a:t>
                </a:r>
                <a:r>
                  <a:rPr lang="en-US" dirty="0"/>
                  <a:t> because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is categorical.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fr-FR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241" r="-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31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C9C9A4-2BE4-4EEB-94DD-A87FB12BAE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by Ming-Long Lam, Ph.D.</a:t>
            </a:r>
          </a:p>
        </p:txBody>
      </p:sp>
    </p:spTree>
    <p:extLst>
      <p:ext uri="{BB962C8B-B14F-4D97-AF65-F5344CB8AC3E}">
        <p14:creationId xmlns:p14="http://schemas.microsoft.com/office/powerpoint/2010/main" val="303830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Naïve Bayes: Classifier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Given values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, we calculate this quantity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>
                        <a:latin typeface="Cambria Math" panose="02040503050406030204" pitchFamily="18" charset="0"/>
                      </a:rPr>
                      <m:t>Pr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nary>
                      <m:naryPr>
                        <m:chr m:val="∏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</a:rPr>
                          <m:t>Pr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</m:nary>
                  </m:oMath>
                </a14:m>
                <a:r>
                  <a:rPr lang="en-US" dirty="0"/>
                  <a:t> (not necessary a valid probability value) for all possible categories of the target variable.</a:t>
                </a:r>
              </a:p>
              <a:p>
                <a:r>
                  <a:rPr lang="en-US" dirty="0"/>
                  <a:t>Then divide these quantities by the sum of them to make the resulting values as valid probabilities values.</a:t>
                </a:r>
              </a:p>
              <a:p>
                <a:r>
                  <a:rPr lang="en-US" dirty="0"/>
                  <a:t>Finally, select the category whose corresponding probability is the highest.  Alternatively, select the lexically lowest category whose corresponding probability has exceeded a specified threshold.</a:t>
                </a:r>
              </a:p>
              <a:p>
                <a:pPr marL="0" indent="0">
                  <a:buNone/>
                </a:pPr>
                <a:endParaRPr lang="fr-FR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32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B9A81C-9CE2-4035-A3EC-2AB8143E54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by Ming-Long Lam, Ph.D.</a:t>
            </a:r>
          </a:p>
        </p:txBody>
      </p:sp>
    </p:spTree>
    <p:extLst>
      <p:ext uri="{BB962C8B-B14F-4D97-AF65-F5344CB8AC3E}">
        <p14:creationId xmlns:p14="http://schemas.microsoft.com/office/powerpoint/2010/main" val="14490076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b="1" dirty="0">
                    <a:solidFill>
                      <a:schemeClr val="bg1"/>
                    </a:solidFill>
                  </a:rPr>
                  <a:t>Naïve Bayes: Representing </a:t>
                </a:r>
                <a14:m>
                  <m:oMath xmlns:m="http://schemas.openxmlformats.org/officeDocument/2006/math">
                    <m:r>
                      <a:rPr lang="en-US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𝐏𝐫</m:t>
                    </m:r>
                    <m:d>
                      <m:dPr>
                        <m:ctrlPr>
                          <a:rPr lang="en-US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𝒋</m:t>
                            </m:r>
                          </m:sub>
                        </m:sSub>
                        <m:r>
                          <a:rPr lang="en-US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d>
                  </m:oMath>
                </a14:m>
                <a:endParaRPr lang="en-US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Categorical Predictor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>
                        <a:latin typeface="Cambria Math" panose="02040503050406030204" pitchFamily="18" charset="0"/>
                      </a:rPr>
                      <m:t>Pr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follows the empirical probability distribution.</a:t>
                </a:r>
              </a:p>
              <a:p>
                <a:r>
                  <a:rPr lang="en-US" dirty="0"/>
                  <a:t>Interval Predictor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>
                        <a:latin typeface="Cambria Math" panose="02040503050406030204" pitchFamily="18" charset="0"/>
                      </a:rPr>
                      <m:t>Pr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follows a univariate Gaussian (i.e., Normal) distribution</a:t>
                </a:r>
              </a:p>
              <a:p>
                <a:pPr lvl="1"/>
                <a:r>
                  <a:rPr lang="en-US" dirty="0"/>
                  <a:t>The mean and the variance of that distribution is estimated by the sample mean and the sample variance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within each category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. </a:t>
                </a:r>
              </a:p>
              <a:p>
                <a:r>
                  <a:rPr lang="en-US" dirty="0"/>
                  <a:t>Count Predictor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>
                        <a:latin typeface="Cambria Math" panose="02040503050406030204" pitchFamily="18" charset="0"/>
                      </a:rPr>
                      <m:t>Pr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follows a multinomial distribution.</a:t>
                </a:r>
              </a:p>
              <a:p>
                <a:pPr lvl="1"/>
                <a:r>
                  <a:rPr lang="en-US" dirty="0"/>
                  <a:t>The parameters of that distribution are estimated by the fractions of observations within each category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. 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:endParaRPr lang="fr-FR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1043" t="-2241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33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B3DCB1-6647-4F29-8EA7-E34C46A23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by Ming-Long Lam, Ph.D.</a:t>
            </a:r>
          </a:p>
        </p:txBody>
      </p:sp>
    </p:spTree>
    <p:extLst>
      <p:ext uri="{BB962C8B-B14F-4D97-AF65-F5344CB8AC3E}">
        <p14:creationId xmlns:p14="http://schemas.microsoft.com/office/powerpoint/2010/main" val="12312289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Naïve Bayes: Customer Survey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C42A760-FE37-4D68-92CF-3D6D1D7C771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73014581"/>
              </p:ext>
            </p:extLst>
          </p:nvPr>
        </p:nvGraphicFramePr>
        <p:xfrm>
          <a:off x="847725" y="1825625"/>
          <a:ext cx="10506075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34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63DE2ED-A883-466D-A1FA-3D827F24FD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by Ming-Long Lam, Ph.D.</a:t>
            </a:r>
          </a:p>
        </p:txBody>
      </p:sp>
    </p:spTree>
    <p:extLst>
      <p:ext uri="{BB962C8B-B14F-4D97-AF65-F5344CB8AC3E}">
        <p14:creationId xmlns:p14="http://schemas.microsoft.com/office/powerpoint/2010/main" val="21477379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Naïve Bayes: Structure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35</a:t>
            </a:fld>
            <a:endParaRPr lang="en-US"/>
          </a:p>
        </p:txBody>
      </p:sp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DEB24812-00EA-4E63-A27C-D63ADF671C1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48805553"/>
              </p:ext>
            </p:extLst>
          </p:nvPr>
        </p:nvGraphicFramePr>
        <p:xfrm>
          <a:off x="1052804" y="1221111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1716128D-F603-40BD-8440-CBA77F257436}"/>
              </a:ext>
            </a:extLst>
          </p:cNvPr>
          <p:cNvSpPr txBox="1"/>
          <p:nvPr/>
        </p:nvSpPr>
        <p:spPr>
          <a:xfrm>
            <a:off x="2281033" y="4418388"/>
            <a:ext cx="193837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American Express Discover MasterCard</a:t>
            </a:r>
          </a:p>
          <a:p>
            <a:pPr algn="ctr"/>
            <a:r>
              <a:rPr lang="en-US" dirty="0"/>
              <a:t>Others</a:t>
            </a:r>
          </a:p>
          <a:p>
            <a:pPr algn="ctr"/>
            <a:r>
              <a:rPr lang="en-US" dirty="0"/>
              <a:t>Visa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1E087CE-841A-45C5-AFE3-5E050553E596}"/>
              </a:ext>
            </a:extLst>
          </p:cNvPr>
          <p:cNvSpPr txBox="1"/>
          <p:nvPr/>
        </p:nvSpPr>
        <p:spPr>
          <a:xfrm>
            <a:off x="5585509" y="4418388"/>
            <a:ext cx="19383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Female</a:t>
            </a:r>
            <a:br>
              <a:rPr lang="en-US" dirty="0"/>
            </a:br>
            <a:r>
              <a:rPr lang="en-US" dirty="0"/>
              <a:t>Make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4133C37-AAB6-44CC-8521-EADDFA1187EA}"/>
              </a:ext>
            </a:extLst>
          </p:cNvPr>
          <p:cNvSpPr txBox="1"/>
          <p:nvPr/>
        </p:nvSpPr>
        <p:spPr>
          <a:xfrm>
            <a:off x="9501673" y="4418388"/>
            <a:ext cx="193837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Agriculture</a:t>
            </a:r>
          </a:p>
          <a:p>
            <a:pPr algn="ctr"/>
            <a:r>
              <a:rPr lang="en-US" dirty="0"/>
              <a:t>Crafts</a:t>
            </a:r>
          </a:p>
          <a:p>
            <a:pPr algn="ctr"/>
            <a:r>
              <a:rPr lang="en-US" dirty="0"/>
              <a:t> Labor</a:t>
            </a:r>
          </a:p>
          <a:p>
            <a:pPr algn="ctr"/>
            <a:r>
              <a:rPr lang="en-US" dirty="0"/>
              <a:t>Professional</a:t>
            </a:r>
          </a:p>
          <a:p>
            <a:pPr algn="ctr"/>
            <a:r>
              <a:rPr lang="en-US" dirty="0"/>
              <a:t>Sales</a:t>
            </a:r>
          </a:p>
          <a:p>
            <a:pPr algn="ctr"/>
            <a:r>
              <a:rPr lang="en-US" dirty="0"/>
              <a:t>Service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9EF5D0A-7234-40A6-8D6B-DD5A3543063F}"/>
              </a:ext>
            </a:extLst>
          </p:cNvPr>
          <p:cNvSpPr/>
          <p:nvPr/>
        </p:nvSpPr>
        <p:spPr>
          <a:xfrm>
            <a:off x="7800392" y="513184"/>
            <a:ext cx="4077477" cy="2579641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Behavioral Theory</a:t>
            </a:r>
            <a:r>
              <a:rPr lang="en-US" sz="1600" dirty="0">
                <a:solidFill>
                  <a:schemeClr val="bg1"/>
                </a:solidFill>
              </a:rPr>
              <a:t>:</a:t>
            </a:r>
          </a:p>
          <a:p>
            <a:pPr algn="ctr"/>
            <a:r>
              <a:rPr lang="en-US" sz="1600" dirty="0">
                <a:solidFill>
                  <a:schemeClr val="bg1"/>
                </a:solidFill>
              </a:rPr>
              <a:t>A person’s aptitude (e.g., genes) to embrace E-Billing may also exemplifies in the person’s gender, the choice of credit card (spending vs. saving), and the career path (work/life balance).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94B6ACB-7050-4E1A-8EA6-C8B4599A80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by Ming-Long Lam, Ph.D.</a:t>
            </a:r>
          </a:p>
        </p:txBody>
      </p:sp>
    </p:spTree>
    <p:extLst>
      <p:ext uri="{BB962C8B-B14F-4D97-AF65-F5344CB8AC3E}">
        <p14:creationId xmlns:p14="http://schemas.microsoft.com/office/powerpoint/2010/main" val="214455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Naïve Bayes: Customer Survey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36</a:t>
            </a:fld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AE72F6F-E9F6-4C0A-BAD6-F6CE42902BD6}"/>
              </a:ext>
            </a:extLst>
          </p:cNvPr>
          <p:cNvSpPr txBox="1"/>
          <p:nvPr/>
        </p:nvSpPr>
        <p:spPr>
          <a:xfrm>
            <a:off x="822649" y="1481650"/>
            <a:ext cx="11369351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# Define a function to visualize the percent of a particular target category by a nominal predictor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def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RowWithColumn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rowVar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         # Row variable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columnVar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      # Column predictor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show = 'ROW'):   # Show ROW fraction, COLUMN fraction, or BOTH table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countTable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pandas.crosstab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(index =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rowVar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columns =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columnVar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margins = False,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dropna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True)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print("Frequency Table: \n",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countTable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print( )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if (show == 'ROW' or show == 'BOTH'):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rowFraction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countTable.div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countTable.sum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(1), axis='index')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print("Row Fraction Table: \n",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rowFraction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print( )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if (show == 'COLUMN' or show == 'BOTH'):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columnFraction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countTable.div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countTable.sum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(0), axis='columns')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print("Column Fraction Table: \n",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columnFraction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print( )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return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718F79F-C773-4643-B7F8-08F463F95FDB}"/>
              </a:ext>
            </a:extLst>
          </p:cNvPr>
          <p:cNvSpPr/>
          <p:nvPr/>
        </p:nvSpPr>
        <p:spPr>
          <a:xfrm>
            <a:off x="8760099" y="5857992"/>
            <a:ext cx="31921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Week 10 </a:t>
            </a:r>
            <a:r>
              <a:rPr lang="en-US" dirty="0" err="1"/>
              <a:t>EBilling</a:t>
            </a:r>
            <a:r>
              <a:rPr lang="en-US" dirty="0"/>
              <a:t> Naive Bayes.py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93B28F-6DE3-47EC-B0B6-4D682FDA20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2020 by Ming-Long Lam, Ph.D.</a:t>
            </a:r>
          </a:p>
        </p:txBody>
      </p:sp>
    </p:spTree>
    <p:extLst>
      <p:ext uri="{BB962C8B-B14F-4D97-AF65-F5344CB8AC3E}">
        <p14:creationId xmlns:p14="http://schemas.microsoft.com/office/powerpoint/2010/main" val="37992767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17D44A1-CAB3-48D2-8BEF-D5E1E5652F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22660" y="6426475"/>
            <a:ext cx="4114800" cy="365125"/>
          </a:xfrm>
        </p:spPr>
        <p:txBody>
          <a:bodyPr/>
          <a:lstStyle/>
          <a:p>
            <a:r>
              <a:rPr lang="en-US" dirty="0"/>
              <a:t>Copyright © 2020 by Ming-Long Lam, Ph.D.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Customer Survey: Crosstabulation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37</a:t>
            </a:fld>
            <a:endParaRPr lang="en-US"/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D6366466-AAE9-4FAD-96BE-9C6042500943}"/>
              </a:ext>
            </a:extLst>
          </p:cNvPr>
          <p:cNvGraphicFramePr>
            <a:graphicFrameLocks noGrp="1"/>
          </p:cNvGraphicFramePr>
          <p:nvPr/>
        </p:nvGraphicFramePr>
        <p:xfrm>
          <a:off x="1019369" y="1616156"/>
          <a:ext cx="4830925" cy="942975"/>
        </p:xfrm>
        <a:graphic>
          <a:graphicData uri="http://schemas.openxmlformats.org/drawingml/2006/table">
            <a:tbl>
              <a:tblPr/>
              <a:tblGrid>
                <a:gridCol w="1244600">
                  <a:extLst>
                    <a:ext uri="{9D8B030D-6E8A-4147-A177-3AD203B41FA5}">
                      <a16:colId xmlns:a16="http://schemas.microsoft.com/office/drawing/2014/main" val="2924759904"/>
                    </a:ext>
                  </a:extLst>
                </a:gridCol>
                <a:gridCol w="1244600">
                  <a:extLst>
                    <a:ext uri="{9D8B030D-6E8A-4147-A177-3AD203B41FA5}">
                      <a16:colId xmlns:a16="http://schemas.microsoft.com/office/drawing/2014/main" val="3279812509"/>
                    </a:ext>
                  </a:extLst>
                </a:gridCol>
                <a:gridCol w="2341725">
                  <a:extLst>
                    <a:ext uri="{9D8B030D-6E8A-4147-A177-3AD203B41FA5}">
                      <a16:colId xmlns:a16="http://schemas.microsoft.com/office/drawing/2014/main" val="960664490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EBilling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Count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Class Probability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770729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3,221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0.6504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457613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1,731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0.3496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7943799"/>
                  </a:ext>
                </a:extLst>
              </a:tr>
            </a:tbl>
          </a:graphicData>
        </a:graphic>
      </p:graphicFrame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D40BD2F9-61A1-4F9A-AB2A-11193FE7349F}"/>
              </a:ext>
            </a:extLst>
          </p:cNvPr>
          <p:cNvGraphicFramePr>
            <a:graphicFrameLocks noGrp="1"/>
          </p:cNvGraphicFramePr>
          <p:nvPr/>
        </p:nvGraphicFramePr>
        <p:xfrm>
          <a:off x="1019368" y="2809438"/>
          <a:ext cx="10121384" cy="1562100"/>
        </p:xfrm>
        <a:graphic>
          <a:graphicData uri="http://schemas.openxmlformats.org/drawingml/2006/table">
            <a:tbl>
              <a:tblPr/>
              <a:tblGrid>
                <a:gridCol w="1445912">
                  <a:extLst>
                    <a:ext uri="{9D8B030D-6E8A-4147-A177-3AD203B41FA5}">
                      <a16:colId xmlns:a16="http://schemas.microsoft.com/office/drawing/2014/main" val="3320783388"/>
                    </a:ext>
                  </a:extLst>
                </a:gridCol>
                <a:gridCol w="1445912">
                  <a:extLst>
                    <a:ext uri="{9D8B030D-6E8A-4147-A177-3AD203B41FA5}">
                      <a16:colId xmlns:a16="http://schemas.microsoft.com/office/drawing/2014/main" val="2337140300"/>
                    </a:ext>
                  </a:extLst>
                </a:gridCol>
                <a:gridCol w="1445912">
                  <a:extLst>
                    <a:ext uri="{9D8B030D-6E8A-4147-A177-3AD203B41FA5}">
                      <a16:colId xmlns:a16="http://schemas.microsoft.com/office/drawing/2014/main" val="2401624234"/>
                    </a:ext>
                  </a:extLst>
                </a:gridCol>
                <a:gridCol w="1445912">
                  <a:extLst>
                    <a:ext uri="{9D8B030D-6E8A-4147-A177-3AD203B41FA5}">
                      <a16:colId xmlns:a16="http://schemas.microsoft.com/office/drawing/2014/main" val="1224886702"/>
                    </a:ext>
                  </a:extLst>
                </a:gridCol>
                <a:gridCol w="1445912">
                  <a:extLst>
                    <a:ext uri="{9D8B030D-6E8A-4147-A177-3AD203B41FA5}">
                      <a16:colId xmlns:a16="http://schemas.microsoft.com/office/drawing/2014/main" val="486313482"/>
                    </a:ext>
                  </a:extLst>
                </a:gridCol>
                <a:gridCol w="1445912">
                  <a:extLst>
                    <a:ext uri="{9D8B030D-6E8A-4147-A177-3AD203B41FA5}">
                      <a16:colId xmlns:a16="http://schemas.microsoft.com/office/drawing/2014/main" val="2779602415"/>
                    </a:ext>
                  </a:extLst>
                </a:gridCol>
                <a:gridCol w="1445912">
                  <a:extLst>
                    <a:ext uri="{9D8B030D-6E8A-4147-A177-3AD203B41FA5}">
                      <a16:colId xmlns:a16="http://schemas.microsoft.com/office/drawing/2014/main" val="1243083150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Count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6"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CreditCard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81488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Ebilling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American Express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Discover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MasterCard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Others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Visa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042845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788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815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854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3,221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83611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543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1,731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83156123"/>
                  </a:ext>
                </a:extLst>
              </a:tr>
            </a:tbl>
          </a:graphicData>
        </a:graphic>
      </p:graphicFrame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0A91A7E4-0C5F-476E-A19D-B4A25FAEA829}"/>
              </a:ext>
            </a:extLst>
          </p:cNvPr>
          <p:cNvGraphicFramePr>
            <a:graphicFrameLocks noGrp="1"/>
          </p:cNvGraphicFramePr>
          <p:nvPr/>
        </p:nvGraphicFramePr>
        <p:xfrm>
          <a:off x="1019368" y="4709238"/>
          <a:ext cx="10121384" cy="1562100"/>
        </p:xfrm>
        <a:graphic>
          <a:graphicData uri="http://schemas.openxmlformats.org/drawingml/2006/table">
            <a:tbl>
              <a:tblPr/>
              <a:tblGrid>
                <a:gridCol w="1445912">
                  <a:extLst>
                    <a:ext uri="{9D8B030D-6E8A-4147-A177-3AD203B41FA5}">
                      <a16:colId xmlns:a16="http://schemas.microsoft.com/office/drawing/2014/main" val="31748892"/>
                    </a:ext>
                  </a:extLst>
                </a:gridCol>
                <a:gridCol w="1445912">
                  <a:extLst>
                    <a:ext uri="{9D8B030D-6E8A-4147-A177-3AD203B41FA5}">
                      <a16:colId xmlns:a16="http://schemas.microsoft.com/office/drawing/2014/main" val="259883696"/>
                    </a:ext>
                  </a:extLst>
                </a:gridCol>
                <a:gridCol w="1445912">
                  <a:extLst>
                    <a:ext uri="{9D8B030D-6E8A-4147-A177-3AD203B41FA5}">
                      <a16:colId xmlns:a16="http://schemas.microsoft.com/office/drawing/2014/main" val="357840472"/>
                    </a:ext>
                  </a:extLst>
                </a:gridCol>
                <a:gridCol w="1445912">
                  <a:extLst>
                    <a:ext uri="{9D8B030D-6E8A-4147-A177-3AD203B41FA5}">
                      <a16:colId xmlns:a16="http://schemas.microsoft.com/office/drawing/2014/main" val="2525189632"/>
                    </a:ext>
                  </a:extLst>
                </a:gridCol>
                <a:gridCol w="1445912">
                  <a:extLst>
                    <a:ext uri="{9D8B030D-6E8A-4147-A177-3AD203B41FA5}">
                      <a16:colId xmlns:a16="http://schemas.microsoft.com/office/drawing/2014/main" val="3000110609"/>
                    </a:ext>
                  </a:extLst>
                </a:gridCol>
                <a:gridCol w="1445912">
                  <a:extLst>
                    <a:ext uri="{9D8B030D-6E8A-4147-A177-3AD203B41FA5}">
                      <a16:colId xmlns:a16="http://schemas.microsoft.com/office/drawing/2014/main" val="2126761116"/>
                    </a:ext>
                  </a:extLst>
                </a:gridCol>
                <a:gridCol w="1445912">
                  <a:extLst>
                    <a:ext uri="{9D8B030D-6E8A-4147-A177-3AD203B41FA5}">
                      <a16:colId xmlns:a16="http://schemas.microsoft.com/office/drawing/2014/main" val="3733883482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Row Fraction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6"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CreditCard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942437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EBilling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American Express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Discover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MasterCard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Others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Visa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3546551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0.1835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0.2446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0.2530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0.0537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0.2651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1.0000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056225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0.2253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0.3137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0.2132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0.0277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0.2201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1.0000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80012671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1E13E26B-5C96-4AE5-B385-5BAABFE3F579}"/>
              </a:ext>
            </a:extLst>
          </p:cNvPr>
          <p:cNvSpPr/>
          <p:nvPr/>
        </p:nvSpPr>
        <p:spPr>
          <a:xfrm>
            <a:off x="7980475" y="2314953"/>
            <a:ext cx="32617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Week 10 </a:t>
            </a:r>
            <a:r>
              <a:rPr lang="en-US" b="1" dirty="0" err="1"/>
              <a:t>EBilling</a:t>
            </a:r>
            <a:r>
              <a:rPr lang="en-US" b="1" dirty="0"/>
              <a:t> Naive Bayes.py</a:t>
            </a:r>
          </a:p>
        </p:txBody>
      </p:sp>
    </p:spTree>
    <p:extLst>
      <p:ext uri="{BB962C8B-B14F-4D97-AF65-F5344CB8AC3E}">
        <p14:creationId xmlns:p14="http://schemas.microsoft.com/office/powerpoint/2010/main" val="107295369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Customer Survey: Crosstabulation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38</a:t>
            </a:fld>
            <a:endParaRPr lang="en-US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B00EE0A7-29C3-41B6-89A7-7E3FA2E8EE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2161583"/>
              </p:ext>
            </p:extLst>
          </p:nvPr>
        </p:nvGraphicFramePr>
        <p:xfrm>
          <a:off x="3404119" y="2015817"/>
          <a:ext cx="4978400" cy="1257300"/>
        </p:xfrm>
        <a:graphic>
          <a:graphicData uri="http://schemas.openxmlformats.org/drawingml/2006/table">
            <a:tbl>
              <a:tblPr/>
              <a:tblGrid>
                <a:gridCol w="1515706">
                  <a:extLst>
                    <a:ext uri="{9D8B030D-6E8A-4147-A177-3AD203B41FA5}">
                      <a16:colId xmlns:a16="http://schemas.microsoft.com/office/drawing/2014/main" val="1839133708"/>
                    </a:ext>
                  </a:extLst>
                </a:gridCol>
                <a:gridCol w="973494">
                  <a:extLst>
                    <a:ext uri="{9D8B030D-6E8A-4147-A177-3AD203B41FA5}">
                      <a16:colId xmlns:a16="http://schemas.microsoft.com/office/drawing/2014/main" val="3896129911"/>
                    </a:ext>
                  </a:extLst>
                </a:gridCol>
                <a:gridCol w="1244600">
                  <a:extLst>
                    <a:ext uri="{9D8B030D-6E8A-4147-A177-3AD203B41FA5}">
                      <a16:colId xmlns:a16="http://schemas.microsoft.com/office/drawing/2014/main" val="4186414634"/>
                    </a:ext>
                  </a:extLst>
                </a:gridCol>
                <a:gridCol w="1244600">
                  <a:extLst>
                    <a:ext uri="{9D8B030D-6E8A-4147-A177-3AD203B41FA5}">
                      <a16:colId xmlns:a16="http://schemas.microsoft.com/office/drawing/2014/main" val="2424636878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Count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Gender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540739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EBilling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Female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Male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348219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1,595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1,626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3,221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9642587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836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1,731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8838811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A46E74B-F1C3-4CAB-8870-C4EAF210C8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1954854"/>
              </p:ext>
            </p:extLst>
          </p:nvPr>
        </p:nvGraphicFramePr>
        <p:xfrm>
          <a:off x="3404119" y="3737672"/>
          <a:ext cx="4978400" cy="1257300"/>
        </p:xfrm>
        <a:graphic>
          <a:graphicData uri="http://schemas.openxmlformats.org/drawingml/2006/table">
            <a:tbl>
              <a:tblPr/>
              <a:tblGrid>
                <a:gridCol w="1497045">
                  <a:extLst>
                    <a:ext uri="{9D8B030D-6E8A-4147-A177-3AD203B41FA5}">
                      <a16:colId xmlns:a16="http://schemas.microsoft.com/office/drawing/2014/main" val="2081985963"/>
                    </a:ext>
                  </a:extLst>
                </a:gridCol>
                <a:gridCol w="992155">
                  <a:extLst>
                    <a:ext uri="{9D8B030D-6E8A-4147-A177-3AD203B41FA5}">
                      <a16:colId xmlns:a16="http://schemas.microsoft.com/office/drawing/2014/main" val="2294167994"/>
                    </a:ext>
                  </a:extLst>
                </a:gridCol>
                <a:gridCol w="1244600">
                  <a:extLst>
                    <a:ext uri="{9D8B030D-6E8A-4147-A177-3AD203B41FA5}">
                      <a16:colId xmlns:a16="http://schemas.microsoft.com/office/drawing/2014/main" val="2839880520"/>
                    </a:ext>
                  </a:extLst>
                </a:gridCol>
                <a:gridCol w="1244600">
                  <a:extLst>
                    <a:ext uri="{9D8B030D-6E8A-4147-A177-3AD203B41FA5}">
                      <a16:colId xmlns:a16="http://schemas.microsoft.com/office/drawing/2014/main" val="8253644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Row Fraction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Gender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475425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EBilling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Female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Male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331722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0.4952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0.5048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1.0000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645238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0.5170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0.4830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1.0000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726420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2DA53266-B744-423B-9FDA-705D4D8F4659}"/>
              </a:ext>
            </a:extLst>
          </p:cNvPr>
          <p:cNvSpPr/>
          <p:nvPr/>
        </p:nvSpPr>
        <p:spPr>
          <a:xfrm>
            <a:off x="4402703" y="5108856"/>
            <a:ext cx="31921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Week 10 </a:t>
            </a:r>
            <a:r>
              <a:rPr lang="en-US" dirty="0" err="1"/>
              <a:t>EBilling</a:t>
            </a:r>
            <a:r>
              <a:rPr lang="en-US" dirty="0"/>
              <a:t> Naive Bayes.py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E10817-F2D6-4DC2-95B8-09FF7D2FE2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10312"/>
            <a:ext cx="4114800" cy="365125"/>
          </a:xfrm>
        </p:spPr>
        <p:txBody>
          <a:bodyPr/>
          <a:lstStyle/>
          <a:p>
            <a:r>
              <a:rPr lang="en-US" dirty="0"/>
              <a:t>Copyright © 2020 by Ming-Long Lam, Ph.D.</a:t>
            </a:r>
          </a:p>
        </p:txBody>
      </p:sp>
    </p:spTree>
    <p:extLst>
      <p:ext uri="{BB962C8B-B14F-4D97-AF65-F5344CB8AC3E}">
        <p14:creationId xmlns:p14="http://schemas.microsoft.com/office/powerpoint/2010/main" val="16555822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F303F0C-FFCB-43AB-B88E-1B16DADD2B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by Ming-Long Lam, Ph.D.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Customer Survey: Crosstabulation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39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0635A271-46DE-40B2-A176-EE99AADA3D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4291839"/>
              </p:ext>
            </p:extLst>
          </p:nvPr>
        </p:nvGraphicFramePr>
        <p:xfrm>
          <a:off x="958979" y="2212959"/>
          <a:ext cx="9956800" cy="1257300"/>
        </p:xfrm>
        <a:graphic>
          <a:graphicData uri="http://schemas.openxmlformats.org/drawingml/2006/table">
            <a:tbl>
              <a:tblPr/>
              <a:tblGrid>
                <a:gridCol w="1244600">
                  <a:extLst>
                    <a:ext uri="{9D8B030D-6E8A-4147-A177-3AD203B41FA5}">
                      <a16:colId xmlns:a16="http://schemas.microsoft.com/office/drawing/2014/main" val="570731600"/>
                    </a:ext>
                  </a:extLst>
                </a:gridCol>
                <a:gridCol w="1244600">
                  <a:extLst>
                    <a:ext uri="{9D8B030D-6E8A-4147-A177-3AD203B41FA5}">
                      <a16:colId xmlns:a16="http://schemas.microsoft.com/office/drawing/2014/main" val="3651498925"/>
                    </a:ext>
                  </a:extLst>
                </a:gridCol>
                <a:gridCol w="1244600">
                  <a:extLst>
                    <a:ext uri="{9D8B030D-6E8A-4147-A177-3AD203B41FA5}">
                      <a16:colId xmlns:a16="http://schemas.microsoft.com/office/drawing/2014/main" val="2083288985"/>
                    </a:ext>
                  </a:extLst>
                </a:gridCol>
                <a:gridCol w="1244600">
                  <a:extLst>
                    <a:ext uri="{9D8B030D-6E8A-4147-A177-3AD203B41FA5}">
                      <a16:colId xmlns:a16="http://schemas.microsoft.com/office/drawing/2014/main" val="743419682"/>
                    </a:ext>
                  </a:extLst>
                </a:gridCol>
                <a:gridCol w="1377821">
                  <a:extLst>
                    <a:ext uri="{9D8B030D-6E8A-4147-A177-3AD203B41FA5}">
                      <a16:colId xmlns:a16="http://schemas.microsoft.com/office/drawing/2014/main" val="1944980665"/>
                    </a:ext>
                  </a:extLst>
                </a:gridCol>
                <a:gridCol w="1111379">
                  <a:extLst>
                    <a:ext uri="{9D8B030D-6E8A-4147-A177-3AD203B41FA5}">
                      <a16:colId xmlns:a16="http://schemas.microsoft.com/office/drawing/2014/main" val="819935729"/>
                    </a:ext>
                  </a:extLst>
                </a:gridCol>
                <a:gridCol w="1244600">
                  <a:extLst>
                    <a:ext uri="{9D8B030D-6E8A-4147-A177-3AD203B41FA5}">
                      <a16:colId xmlns:a16="http://schemas.microsoft.com/office/drawing/2014/main" val="2156700073"/>
                    </a:ext>
                  </a:extLst>
                </a:gridCol>
                <a:gridCol w="1244600">
                  <a:extLst>
                    <a:ext uri="{9D8B030D-6E8A-4147-A177-3AD203B41FA5}">
                      <a16:colId xmlns:a16="http://schemas.microsoft.com/office/drawing/2014/main" val="1571212251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Count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7"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JobCategory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397578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EBilling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Agriculture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Crafts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Labor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Professional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Sales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Service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083762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859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1,038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3,221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309294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588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1,731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33787418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4F533AD3-CCDD-4B97-BEF8-C50DF0B01B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7947981"/>
              </p:ext>
            </p:extLst>
          </p:nvPr>
        </p:nvGraphicFramePr>
        <p:xfrm>
          <a:off x="958979" y="4007497"/>
          <a:ext cx="9956800" cy="1651323"/>
        </p:xfrm>
        <a:graphic>
          <a:graphicData uri="http://schemas.openxmlformats.org/drawingml/2006/table">
            <a:tbl>
              <a:tblPr/>
              <a:tblGrid>
                <a:gridCol w="1244600">
                  <a:extLst>
                    <a:ext uri="{9D8B030D-6E8A-4147-A177-3AD203B41FA5}">
                      <a16:colId xmlns:a16="http://schemas.microsoft.com/office/drawing/2014/main" val="3853043996"/>
                    </a:ext>
                  </a:extLst>
                </a:gridCol>
                <a:gridCol w="1244600">
                  <a:extLst>
                    <a:ext uri="{9D8B030D-6E8A-4147-A177-3AD203B41FA5}">
                      <a16:colId xmlns:a16="http://schemas.microsoft.com/office/drawing/2014/main" val="1362821116"/>
                    </a:ext>
                  </a:extLst>
                </a:gridCol>
                <a:gridCol w="1244600">
                  <a:extLst>
                    <a:ext uri="{9D8B030D-6E8A-4147-A177-3AD203B41FA5}">
                      <a16:colId xmlns:a16="http://schemas.microsoft.com/office/drawing/2014/main" val="886200637"/>
                    </a:ext>
                  </a:extLst>
                </a:gridCol>
                <a:gridCol w="1244600">
                  <a:extLst>
                    <a:ext uri="{9D8B030D-6E8A-4147-A177-3AD203B41FA5}">
                      <a16:colId xmlns:a16="http://schemas.microsoft.com/office/drawing/2014/main" val="951857832"/>
                    </a:ext>
                  </a:extLst>
                </a:gridCol>
                <a:gridCol w="1359160">
                  <a:extLst>
                    <a:ext uri="{9D8B030D-6E8A-4147-A177-3AD203B41FA5}">
                      <a16:colId xmlns:a16="http://schemas.microsoft.com/office/drawing/2014/main" val="191414346"/>
                    </a:ext>
                  </a:extLst>
                </a:gridCol>
                <a:gridCol w="1130040">
                  <a:extLst>
                    <a:ext uri="{9D8B030D-6E8A-4147-A177-3AD203B41FA5}">
                      <a16:colId xmlns:a16="http://schemas.microsoft.com/office/drawing/2014/main" val="2916540278"/>
                    </a:ext>
                  </a:extLst>
                </a:gridCol>
                <a:gridCol w="1244600">
                  <a:extLst>
                    <a:ext uri="{9D8B030D-6E8A-4147-A177-3AD203B41FA5}">
                      <a16:colId xmlns:a16="http://schemas.microsoft.com/office/drawing/2014/main" val="2540904864"/>
                    </a:ext>
                  </a:extLst>
                </a:gridCol>
                <a:gridCol w="1244600">
                  <a:extLst>
                    <a:ext uri="{9D8B030D-6E8A-4147-A177-3AD203B41FA5}">
                      <a16:colId xmlns:a16="http://schemas.microsoft.com/office/drawing/2014/main" val="963576859"/>
                    </a:ext>
                  </a:extLst>
                </a:gridCol>
              </a:tblGrid>
              <a:tr h="344066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Row Fraction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7"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JobCategory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7975139"/>
                  </a:ext>
                </a:extLst>
              </a:tr>
              <a:tr h="344066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EBilling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Agriculture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Crafts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Labor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Professional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Sales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Service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15488558"/>
                  </a:ext>
                </a:extLst>
              </a:tr>
              <a:tr h="344066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0.0416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0.0922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0.1472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0.2667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0.3223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0.1301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1.0000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10786105"/>
                  </a:ext>
                </a:extLst>
              </a:tr>
              <a:tr h="344066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0.0451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0.0878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0.1190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0.2958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0.3397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0.1127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1.0000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56223921"/>
                  </a:ext>
                </a:extLst>
              </a:tr>
            </a:tbl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5DA5D9FE-D9AD-4FF3-BCF8-03951CB55D3F}"/>
              </a:ext>
            </a:extLst>
          </p:cNvPr>
          <p:cNvSpPr/>
          <p:nvPr/>
        </p:nvSpPr>
        <p:spPr>
          <a:xfrm>
            <a:off x="7852722" y="1732038"/>
            <a:ext cx="31921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Week 10 </a:t>
            </a:r>
            <a:r>
              <a:rPr lang="en-US" dirty="0" err="1"/>
              <a:t>EBilling</a:t>
            </a:r>
            <a:r>
              <a:rPr lang="en-US" dirty="0"/>
              <a:t> Naive Bayes.py</a:t>
            </a:r>
          </a:p>
        </p:txBody>
      </p:sp>
    </p:spTree>
    <p:extLst>
      <p:ext uri="{BB962C8B-B14F-4D97-AF65-F5344CB8AC3E}">
        <p14:creationId xmlns:p14="http://schemas.microsoft.com/office/powerpoint/2010/main" val="19556440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Directed Acyclic Graph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3080657" cy="4351338"/>
          </a:xfrm>
        </p:spPr>
        <p:txBody>
          <a:bodyPr>
            <a:normAutofit/>
          </a:bodyPr>
          <a:lstStyle/>
          <a:p>
            <a:r>
              <a:rPr lang="en-US" sz="2600" dirty="0"/>
              <a:t>The edges are acyclic (i.e., not forming part of a cycle)</a:t>
            </a:r>
          </a:p>
          <a:p>
            <a:r>
              <a:rPr lang="en-US" sz="2600" dirty="0"/>
              <a:t>The assumed causal relationships are one-directional</a:t>
            </a:r>
          </a:p>
          <a:p>
            <a:r>
              <a:rPr lang="en-US" sz="2600" dirty="0"/>
              <a:t>Therefore, no feedback relationships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4</a:t>
            </a:fld>
            <a:endParaRPr lang="en-US"/>
          </a:p>
        </p:txBody>
      </p:sp>
      <p:pic>
        <p:nvPicPr>
          <p:cNvPr id="1028" name="Picture 4" descr="Image result for directed acyclic graph rain wet">
            <a:extLst>
              <a:ext uri="{FF2B5EF4-FFF2-40B4-BE49-F238E27FC236}">
                <a16:creationId xmlns:a16="http://schemas.microsoft.com/office/drawing/2014/main" id="{76966D4D-8EA4-4BAC-BD14-55DE1BFA7B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928" y="1825625"/>
            <a:ext cx="7320872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CBC47B-5EAB-47DF-BFA6-5A72DF4ADC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by Ming-Long Lam, Ph.D.</a:t>
            </a:r>
          </a:p>
        </p:txBody>
      </p:sp>
    </p:spTree>
    <p:extLst>
      <p:ext uri="{BB962C8B-B14F-4D97-AF65-F5344CB8AC3E}">
        <p14:creationId xmlns:p14="http://schemas.microsoft.com/office/powerpoint/2010/main" val="40320685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Customer Survey: Conditional Probability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7531" y="1825625"/>
            <a:ext cx="6644951" cy="435133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b="1" dirty="0"/>
              <a:t>Conditional Probabilities of </a:t>
            </a:r>
            <a:r>
              <a:rPr lang="en-US" b="1" dirty="0" err="1"/>
              <a:t>Ebilling</a:t>
            </a:r>
            <a:r>
              <a:rPr lang="en-US" b="1" dirty="0"/>
              <a:t> = </a:t>
            </a:r>
            <a:r>
              <a:rPr lang="en-US" b="1" dirty="0">
                <a:solidFill>
                  <a:srgbClr val="FF0000"/>
                </a:solidFill>
              </a:rPr>
              <a:t>No</a:t>
            </a:r>
            <a:r>
              <a:rPr lang="en-US" b="1" dirty="0"/>
              <a:t> given </a:t>
            </a:r>
            <a:r>
              <a:rPr lang="en-US" b="1" dirty="0" err="1"/>
              <a:t>CreditCard</a:t>
            </a:r>
            <a:r>
              <a:rPr lang="en-US" b="1" dirty="0"/>
              <a:t>, Gender, and </a:t>
            </a:r>
            <a:r>
              <a:rPr lang="en-US" b="1" dirty="0" err="1"/>
              <a:t>JobCategory</a:t>
            </a:r>
            <a:endParaRPr lang="en-US" b="1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Pr(</a:t>
            </a:r>
            <a:r>
              <a:rPr lang="en-US" dirty="0" err="1"/>
              <a:t>EBilling</a:t>
            </a:r>
            <a:r>
              <a:rPr lang="en-US" dirty="0"/>
              <a:t> = </a:t>
            </a:r>
            <a:r>
              <a:rPr lang="en-US" dirty="0" err="1"/>
              <a:t>No|CreditCard</a:t>
            </a:r>
            <a:r>
              <a:rPr lang="en-US" dirty="0"/>
              <a:t> = American Express, Gender = Female, </a:t>
            </a:r>
            <a:r>
              <a:rPr lang="en-US" dirty="0" err="1"/>
              <a:t>JobCategory</a:t>
            </a:r>
            <a:r>
              <a:rPr lang="en-US" dirty="0"/>
              <a:t> = Professional)</a:t>
            </a:r>
            <a:br>
              <a:rPr lang="en-US" dirty="0"/>
            </a:br>
            <a:endParaRPr lang="en-US" dirty="0"/>
          </a:p>
          <a:p>
            <a:pPr>
              <a:buFont typeface="Symbol" panose="05050102010706020507" pitchFamily="18" charset="2"/>
              <a:buChar char="µ"/>
            </a:pPr>
            <a:r>
              <a:rPr lang="en-US" dirty="0"/>
              <a:t>Pr(</a:t>
            </a:r>
            <a:r>
              <a:rPr lang="en-US" dirty="0" err="1"/>
              <a:t>EBilling</a:t>
            </a:r>
            <a:r>
              <a:rPr lang="en-US" dirty="0"/>
              <a:t> = No)</a:t>
            </a:r>
            <a:br>
              <a:rPr lang="en-US" dirty="0"/>
            </a:br>
            <a:r>
              <a:rPr lang="en-US" dirty="0"/>
              <a:t>× Pr(</a:t>
            </a:r>
            <a:r>
              <a:rPr lang="en-US" dirty="0" err="1"/>
              <a:t>CreditCard</a:t>
            </a:r>
            <a:r>
              <a:rPr lang="en-US" dirty="0"/>
              <a:t> = American </a:t>
            </a:r>
            <a:r>
              <a:rPr lang="en-US" dirty="0" err="1"/>
              <a:t>Express|EBilling</a:t>
            </a:r>
            <a:r>
              <a:rPr lang="en-US" dirty="0"/>
              <a:t> = No)</a:t>
            </a:r>
            <a:br>
              <a:rPr lang="en-US" dirty="0"/>
            </a:br>
            <a:r>
              <a:rPr lang="en-US" dirty="0"/>
              <a:t>× Pr(Gender = </a:t>
            </a:r>
            <a:r>
              <a:rPr lang="en-US" dirty="0" err="1"/>
              <a:t>Female|EBilling</a:t>
            </a:r>
            <a:r>
              <a:rPr lang="en-US" dirty="0"/>
              <a:t> = No)</a:t>
            </a:r>
            <a:br>
              <a:rPr lang="en-US" dirty="0"/>
            </a:br>
            <a:r>
              <a:rPr lang="en-US" dirty="0"/>
              <a:t>× Pr(</a:t>
            </a:r>
            <a:r>
              <a:rPr lang="en-US" dirty="0" err="1"/>
              <a:t>JobCategory</a:t>
            </a:r>
            <a:r>
              <a:rPr lang="en-US" dirty="0"/>
              <a:t> = </a:t>
            </a:r>
            <a:r>
              <a:rPr lang="en-US" dirty="0" err="1"/>
              <a:t>Professional|EBilling</a:t>
            </a:r>
            <a:r>
              <a:rPr lang="en-US" dirty="0"/>
              <a:t> = No)</a:t>
            </a:r>
            <a:br>
              <a:rPr lang="en-US" dirty="0"/>
            </a:br>
            <a:endParaRPr lang="en-US" dirty="0"/>
          </a:p>
          <a:p>
            <a:pPr marL="0" indent="0">
              <a:buNone/>
            </a:pPr>
            <a:r>
              <a:rPr lang="en-US" dirty="0"/>
              <a:t>= (3221/4952) × (591/3221) × (1595/3221)</a:t>
            </a:r>
            <a:br>
              <a:rPr lang="en-US" dirty="0"/>
            </a:br>
            <a:r>
              <a:rPr lang="en-US" dirty="0"/>
              <a:t>   × (859/3221)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= </a:t>
            </a:r>
            <a:r>
              <a:rPr lang="en-US" dirty="0"/>
              <a:t>0.015760836  </a:t>
            </a:r>
            <a:endParaRPr lang="en-US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40</a:t>
            </a:fld>
            <a:endParaRPr lang="en-US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B6F56D6D-5CB1-479F-99A2-ED1B72C92F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1430996"/>
              </p:ext>
            </p:extLst>
          </p:nvPr>
        </p:nvGraphicFramePr>
        <p:xfrm>
          <a:off x="7705196" y="2432975"/>
          <a:ext cx="4233708" cy="571500"/>
        </p:xfrm>
        <a:graphic>
          <a:graphicData uri="http://schemas.openxmlformats.org/drawingml/2006/table">
            <a:tbl>
              <a:tblPr/>
              <a:tblGrid>
                <a:gridCol w="1090738">
                  <a:extLst>
                    <a:ext uri="{9D8B030D-6E8A-4147-A177-3AD203B41FA5}">
                      <a16:colId xmlns:a16="http://schemas.microsoft.com/office/drawing/2014/main" val="2924759904"/>
                    </a:ext>
                  </a:extLst>
                </a:gridCol>
                <a:gridCol w="1090738">
                  <a:extLst>
                    <a:ext uri="{9D8B030D-6E8A-4147-A177-3AD203B41FA5}">
                      <a16:colId xmlns:a16="http://schemas.microsoft.com/office/drawing/2014/main" val="3279812509"/>
                    </a:ext>
                  </a:extLst>
                </a:gridCol>
                <a:gridCol w="2052232">
                  <a:extLst>
                    <a:ext uri="{9D8B030D-6E8A-4147-A177-3AD203B41FA5}">
                      <a16:colId xmlns:a16="http://schemas.microsoft.com/office/drawing/2014/main" val="960664490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EBilling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Count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Class Probability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770729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3,221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0.6504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457613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1,731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0.3496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7943799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419CC390-F346-4ACF-A8CA-A806582F96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653978"/>
              </p:ext>
            </p:extLst>
          </p:nvPr>
        </p:nvGraphicFramePr>
        <p:xfrm>
          <a:off x="7705199" y="3228312"/>
          <a:ext cx="4233705" cy="800100"/>
        </p:xfrm>
        <a:graphic>
          <a:graphicData uri="http://schemas.openxmlformats.org/drawingml/2006/table">
            <a:tbl>
              <a:tblPr/>
              <a:tblGrid>
                <a:gridCol w="604815">
                  <a:extLst>
                    <a:ext uri="{9D8B030D-6E8A-4147-A177-3AD203B41FA5}">
                      <a16:colId xmlns:a16="http://schemas.microsoft.com/office/drawing/2014/main" val="3320783388"/>
                    </a:ext>
                  </a:extLst>
                </a:gridCol>
                <a:gridCol w="604815">
                  <a:extLst>
                    <a:ext uri="{9D8B030D-6E8A-4147-A177-3AD203B41FA5}">
                      <a16:colId xmlns:a16="http://schemas.microsoft.com/office/drawing/2014/main" val="2337140300"/>
                    </a:ext>
                  </a:extLst>
                </a:gridCol>
                <a:gridCol w="604815">
                  <a:extLst>
                    <a:ext uri="{9D8B030D-6E8A-4147-A177-3AD203B41FA5}">
                      <a16:colId xmlns:a16="http://schemas.microsoft.com/office/drawing/2014/main" val="2401624234"/>
                    </a:ext>
                  </a:extLst>
                </a:gridCol>
                <a:gridCol w="716037">
                  <a:extLst>
                    <a:ext uri="{9D8B030D-6E8A-4147-A177-3AD203B41FA5}">
                      <a16:colId xmlns:a16="http://schemas.microsoft.com/office/drawing/2014/main" val="1224886702"/>
                    </a:ext>
                  </a:extLst>
                </a:gridCol>
                <a:gridCol w="493593">
                  <a:extLst>
                    <a:ext uri="{9D8B030D-6E8A-4147-A177-3AD203B41FA5}">
                      <a16:colId xmlns:a16="http://schemas.microsoft.com/office/drawing/2014/main" val="486313482"/>
                    </a:ext>
                  </a:extLst>
                </a:gridCol>
                <a:gridCol w="604815">
                  <a:extLst>
                    <a:ext uri="{9D8B030D-6E8A-4147-A177-3AD203B41FA5}">
                      <a16:colId xmlns:a16="http://schemas.microsoft.com/office/drawing/2014/main" val="2779602415"/>
                    </a:ext>
                  </a:extLst>
                </a:gridCol>
                <a:gridCol w="604815">
                  <a:extLst>
                    <a:ext uri="{9D8B030D-6E8A-4147-A177-3AD203B41FA5}">
                      <a16:colId xmlns:a16="http://schemas.microsoft.com/office/drawing/2014/main" val="1243083150"/>
                    </a:ext>
                  </a:extLst>
                </a:gridCol>
              </a:tblGrid>
              <a:tr h="154923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Count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6"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CreditCard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814884"/>
                  </a:ext>
                </a:extLst>
              </a:tr>
              <a:tr h="305152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Ebilling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American Express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Discover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MasterCard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Others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Visa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0428451"/>
                  </a:ext>
                </a:extLst>
              </a:tr>
              <a:tr h="154923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788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815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854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3,221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8361102"/>
                  </a:ext>
                </a:extLst>
              </a:tr>
              <a:tr h="154923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543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1,731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83156123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C317883-4DCB-476C-B5D3-13618613D6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1638948"/>
              </p:ext>
            </p:extLst>
          </p:nvPr>
        </p:nvGraphicFramePr>
        <p:xfrm>
          <a:off x="7705200" y="4337050"/>
          <a:ext cx="4233708" cy="762000"/>
        </p:xfrm>
        <a:graphic>
          <a:graphicData uri="http://schemas.openxmlformats.org/drawingml/2006/table">
            <a:tbl>
              <a:tblPr/>
              <a:tblGrid>
                <a:gridCol w="1288980">
                  <a:extLst>
                    <a:ext uri="{9D8B030D-6E8A-4147-A177-3AD203B41FA5}">
                      <a16:colId xmlns:a16="http://schemas.microsoft.com/office/drawing/2014/main" val="3700847230"/>
                    </a:ext>
                  </a:extLst>
                </a:gridCol>
                <a:gridCol w="827874">
                  <a:extLst>
                    <a:ext uri="{9D8B030D-6E8A-4147-A177-3AD203B41FA5}">
                      <a16:colId xmlns:a16="http://schemas.microsoft.com/office/drawing/2014/main" val="914381147"/>
                    </a:ext>
                  </a:extLst>
                </a:gridCol>
                <a:gridCol w="1058427">
                  <a:extLst>
                    <a:ext uri="{9D8B030D-6E8A-4147-A177-3AD203B41FA5}">
                      <a16:colId xmlns:a16="http://schemas.microsoft.com/office/drawing/2014/main" val="2581063573"/>
                    </a:ext>
                  </a:extLst>
                </a:gridCol>
                <a:gridCol w="1058427">
                  <a:extLst>
                    <a:ext uri="{9D8B030D-6E8A-4147-A177-3AD203B41FA5}">
                      <a16:colId xmlns:a16="http://schemas.microsoft.com/office/drawing/2014/main" val="3611468636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Count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Gender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715568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EBilling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Female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Male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4105426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1,595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1,626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3,221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3868933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836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1,731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15306210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41E5C5D-1F1B-47F8-9E6D-C9F223911A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9120673"/>
              </p:ext>
            </p:extLst>
          </p:nvPr>
        </p:nvGraphicFramePr>
        <p:xfrm>
          <a:off x="7705199" y="5414963"/>
          <a:ext cx="4233709" cy="762000"/>
        </p:xfrm>
        <a:graphic>
          <a:graphicData uri="http://schemas.openxmlformats.org/drawingml/2006/table">
            <a:tbl>
              <a:tblPr/>
              <a:tblGrid>
                <a:gridCol w="460832">
                  <a:extLst>
                    <a:ext uri="{9D8B030D-6E8A-4147-A177-3AD203B41FA5}">
                      <a16:colId xmlns:a16="http://schemas.microsoft.com/office/drawing/2014/main" val="3002296780"/>
                    </a:ext>
                  </a:extLst>
                </a:gridCol>
                <a:gridCol w="597596">
                  <a:extLst>
                    <a:ext uri="{9D8B030D-6E8A-4147-A177-3AD203B41FA5}">
                      <a16:colId xmlns:a16="http://schemas.microsoft.com/office/drawing/2014/main" val="4037332692"/>
                    </a:ext>
                  </a:extLst>
                </a:gridCol>
                <a:gridCol w="529214">
                  <a:extLst>
                    <a:ext uri="{9D8B030D-6E8A-4147-A177-3AD203B41FA5}">
                      <a16:colId xmlns:a16="http://schemas.microsoft.com/office/drawing/2014/main" val="3450056589"/>
                    </a:ext>
                  </a:extLst>
                </a:gridCol>
                <a:gridCol w="529214">
                  <a:extLst>
                    <a:ext uri="{9D8B030D-6E8A-4147-A177-3AD203B41FA5}">
                      <a16:colId xmlns:a16="http://schemas.microsoft.com/office/drawing/2014/main" val="1251984367"/>
                    </a:ext>
                  </a:extLst>
                </a:gridCol>
                <a:gridCol w="702353">
                  <a:extLst>
                    <a:ext uri="{9D8B030D-6E8A-4147-A177-3AD203B41FA5}">
                      <a16:colId xmlns:a16="http://schemas.microsoft.com/office/drawing/2014/main" val="2612090940"/>
                    </a:ext>
                  </a:extLst>
                </a:gridCol>
                <a:gridCol w="356072">
                  <a:extLst>
                    <a:ext uri="{9D8B030D-6E8A-4147-A177-3AD203B41FA5}">
                      <a16:colId xmlns:a16="http://schemas.microsoft.com/office/drawing/2014/main" val="1393139974"/>
                    </a:ext>
                  </a:extLst>
                </a:gridCol>
                <a:gridCol w="529214">
                  <a:extLst>
                    <a:ext uri="{9D8B030D-6E8A-4147-A177-3AD203B41FA5}">
                      <a16:colId xmlns:a16="http://schemas.microsoft.com/office/drawing/2014/main" val="1293176674"/>
                    </a:ext>
                  </a:extLst>
                </a:gridCol>
                <a:gridCol w="529214">
                  <a:extLst>
                    <a:ext uri="{9D8B030D-6E8A-4147-A177-3AD203B41FA5}">
                      <a16:colId xmlns:a16="http://schemas.microsoft.com/office/drawing/2014/main" val="851450463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Count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7"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JobCategory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32585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EBilling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Agriculture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Crafts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Labor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Professional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Sales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Service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7674555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859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1,038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3,221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8902015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588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1,731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83678290"/>
                  </a:ext>
                </a:extLst>
              </a:tr>
            </a:tbl>
          </a:graphicData>
        </a:graphic>
      </p:graphicFrame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9A51BD9-DA6E-4C3C-B7DC-FB33069368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by Ming-Long Lam, Ph.D.</a:t>
            </a:r>
          </a:p>
        </p:txBody>
      </p:sp>
    </p:spTree>
    <p:extLst>
      <p:ext uri="{BB962C8B-B14F-4D97-AF65-F5344CB8AC3E}">
        <p14:creationId xmlns:p14="http://schemas.microsoft.com/office/powerpoint/2010/main" val="44965064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Customer Survey: Conditional Probability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7532" y="1825625"/>
            <a:ext cx="6607628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600" b="1" dirty="0"/>
              <a:t>Conditional Probabilities of </a:t>
            </a:r>
            <a:r>
              <a:rPr lang="en-US" sz="2600" b="1" dirty="0" err="1"/>
              <a:t>Ebilling</a:t>
            </a:r>
            <a:r>
              <a:rPr lang="en-US" sz="2600" b="1" dirty="0"/>
              <a:t> = </a:t>
            </a:r>
            <a:r>
              <a:rPr lang="en-US" sz="2600" b="1" dirty="0">
                <a:solidFill>
                  <a:srgbClr val="FF0000"/>
                </a:solidFill>
              </a:rPr>
              <a:t>Yes</a:t>
            </a:r>
            <a:r>
              <a:rPr lang="en-US" sz="2600" b="1" dirty="0"/>
              <a:t> given </a:t>
            </a:r>
            <a:r>
              <a:rPr lang="en-US" sz="2600" b="1" dirty="0" err="1"/>
              <a:t>CreditCard</a:t>
            </a:r>
            <a:r>
              <a:rPr lang="en-US" sz="2600" b="1" dirty="0"/>
              <a:t>, Gender, and </a:t>
            </a:r>
            <a:r>
              <a:rPr lang="en-US" sz="2600" b="1" dirty="0" err="1"/>
              <a:t>JobCategory</a:t>
            </a:r>
            <a:endParaRPr lang="en-US" sz="2600" b="1" dirty="0"/>
          </a:p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r>
              <a:rPr lang="en-US" sz="2600" dirty="0"/>
              <a:t>Pr(</a:t>
            </a:r>
            <a:r>
              <a:rPr lang="en-US" sz="2600" dirty="0" err="1"/>
              <a:t>EBilling</a:t>
            </a:r>
            <a:r>
              <a:rPr lang="en-US" sz="2600" dirty="0"/>
              <a:t> = </a:t>
            </a:r>
            <a:r>
              <a:rPr lang="en-US" sz="2600" dirty="0" err="1"/>
              <a:t>Yes|CreditCard</a:t>
            </a:r>
            <a:r>
              <a:rPr lang="en-US" sz="2600" dirty="0"/>
              <a:t> = American Express, Gender = Female, </a:t>
            </a:r>
            <a:r>
              <a:rPr lang="en-US" sz="2600" dirty="0" err="1"/>
              <a:t>JobCategory</a:t>
            </a:r>
            <a:r>
              <a:rPr lang="en-US" sz="2600" dirty="0"/>
              <a:t> = Professional)</a:t>
            </a:r>
            <a:br>
              <a:rPr lang="en-US" sz="2600" dirty="0"/>
            </a:br>
            <a:endParaRPr lang="en-US" sz="2600" dirty="0"/>
          </a:p>
          <a:p>
            <a:pPr>
              <a:buFont typeface="Symbol" panose="05050102010706020507" pitchFamily="18" charset="2"/>
              <a:buChar char="µ"/>
            </a:pPr>
            <a:r>
              <a:rPr lang="en-US" sz="2600" dirty="0"/>
              <a:t>Pr(</a:t>
            </a:r>
            <a:r>
              <a:rPr lang="en-US" sz="2600" dirty="0" err="1"/>
              <a:t>EBilling</a:t>
            </a:r>
            <a:r>
              <a:rPr lang="en-US" sz="2600" dirty="0"/>
              <a:t> = Yes)</a:t>
            </a:r>
            <a:br>
              <a:rPr lang="en-US" sz="2600" dirty="0"/>
            </a:br>
            <a:r>
              <a:rPr lang="en-US" sz="2600" dirty="0"/>
              <a:t>× Pr(</a:t>
            </a:r>
            <a:r>
              <a:rPr lang="en-US" sz="2600" dirty="0" err="1"/>
              <a:t>CreditCard</a:t>
            </a:r>
            <a:r>
              <a:rPr lang="en-US" sz="2600" dirty="0"/>
              <a:t> = American </a:t>
            </a:r>
            <a:r>
              <a:rPr lang="en-US" sz="2600" dirty="0" err="1"/>
              <a:t>Express|EBilling</a:t>
            </a:r>
            <a:r>
              <a:rPr lang="en-US" sz="2600" dirty="0"/>
              <a:t> = Yes)</a:t>
            </a:r>
            <a:br>
              <a:rPr lang="en-US" sz="2600" dirty="0"/>
            </a:br>
            <a:r>
              <a:rPr lang="en-US" sz="2600" dirty="0"/>
              <a:t>× Pr(Gender = </a:t>
            </a:r>
            <a:r>
              <a:rPr lang="en-US" sz="2600" dirty="0" err="1"/>
              <a:t>Female|EBilling</a:t>
            </a:r>
            <a:r>
              <a:rPr lang="en-US" sz="2600" dirty="0"/>
              <a:t> = Yes)</a:t>
            </a:r>
            <a:br>
              <a:rPr lang="en-US" sz="2600" dirty="0"/>
            </a:br>
            <a:r>
              <a:rPr lang="en-US" sz="2600" dirty="0"/>
              <a:t>× Pr(</a:t>
            </a:r>
            <a:r>
              <a:rPr lang="en-US" sz="2600" dirty="0" err="1"/>
              <a:t>JobCategory</a:t>
            </a:r>
            <a:r>
              <a:rPr lang="en-US" sz="2600" dirty="0"/>
              <a:t> = </a:t>
            </a:r>
            <a:r>
              <a:rPr lang="en-US" sz="2600" dirty="0" err="1"/>
              <a:t>Professional|EBilling</a:t>
            </a:r>
            <a:r>
              <a:rPr lang="en-US" sz="2600" dirty="0"/>
              <a:t> = Yes)</a:t>
            </a:r>
            <a:br>
              <a:rPr lang="en-US" sz="2600" dirty="0"/>
            </a:br>
            <a:endParaRPr lang="en-US" sz="2600" dirty="0"/>
          </a:p>
          <a:p>
            <a:pPr marL="0" indent="0">
              <a:buNone/>
            </a:pPr>
            <a:r>
              <a:rPr lang="en-US" sz="2600" dirty="0"/>
              <a:t>= (1731/4952) × (390/1731) × (895/1731)</a:t>
            </a:r>
            <a:br>
              <a:rPr lang="en-US" sz="2600" dirty="0"/>
            </a:br>
            <a:r>
              <a:rPr lang="en-US" sz="2600" dirty="0"/>
              <a:t>   × (512/1731) </a:t>
            </a:r>
            <a:r>
              <a:rPr lang="en-US" sz="2600" dirty="0">
                <a:solidFill>
                  <a:srgbClr val="000000"/>
                </a:solidFill>
                <a:latin typeface="Calibri" panose="020F0502020204030204" pitchFamily="34" charset="0"/>
              </a:rPr>
              <a:t>= </a:t>
            </a:r>
            <a:r>
              <a:rPr lang="en-US" sz="2600" dirty="0"/>
              <a:t>0.012044335 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41</a:t>
            </a:fld>
            <a:endParaRPr lang="en-US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06DFEC21-8208-4C4C-93C6-85A59E0A09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1386331"/>
              </p:ext>
            </p:extLst>
          </p:nvPr>
        </p:nvGraphicFramePr>
        <p:xfrm>
          <a:off x="7705196" y="2432975"/>
          <a:ext cx="4233708" cy="571500"/>
        </p:xfrm>
        <a:graphic>
          <a:graphicData uri="http://schemas.openxmlformats.org/drawingml/2006/table">
            <a:tbl>
              <a:tblPr/>
              <a:tblGrid>
                <a:gridCol w="1090738">
                  <a:extLst>
                    <a:ext uri="{9D8B030D-6E8A-4147-A177-3AD203B41FA5}">
                      <a16:colId xmlns:a16="http://schemas.microsoft.com/office/drawing/2014/main" val="2924759904"/>
                    </a:ext>
                  </a:extLst>
                </a:gridCol>
                <a:gridCol w="1090738">
                  <a:extLst>
                    <a:ext uri="{9D8B030D-6E8A-4147-A177-3AD203B41FA5}">
                      <a16:colId xmlns:a16="http://schemas.microsoft.com/office/drawing/2014/main" val="3279812509"/>
                    </a:ext>
                  </a:extLst>
                </a:gridCol>
                <a:gridCol w="2052232">
                  <a:extLst>
                    <a:ext uri="{9D8B030D-6E8A-4147-A177-3AD203B41FA5}">
                      <a16:colId xmlns:a16="http://schemas.microsoft.com/office/drawing/2014/main" val="960664490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EBilling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Count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Class Probability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770729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3,221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0.6504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457613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1,731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0.3496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7943799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9793105F-7275-40C0-ACE5-1EA27FAF2A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6771383"/>
              </p:ext>
            </p:extLst>
          </p:nvPr>
        </p:nvGraphicFramePr>
        <p:xfrm>
          <a:off x="7705199" y="3228312"/>
          <a:ext cx="4233705" cy="800100"/>
        </p:xfrm>
        <a:graphic>
          <a:graphicData uri="http://schemas.openxmlformats.org/drawingml/2006/table">
            <a:tbl>
              <a:tblPr/>
              <a:tblGrid>
                <a:gridCol w="604815">
                  <a:extLst>
                    <a:ext uri="{9D8B030D-6E8A-4147-A177-3AD203B41FA5}">
                      <a16:colId xmlns:a16="http://schemas.microsoft.com/office/drawing/2014/main" val="3320783388"/>
                    </a:ext>
                  </a:extLst>
                </a:gridCol>
                <a:gridCol w="604815">
                  <a:extLst>
                    <a:ext uri="{9D8B030D-6E8A-4147-A177-3AD203B41FA5}">
                      <a16:colId xmlns:a16="http://schemas.microsoft.com/office/drawing/2014/main" val="2337140300"/>
                    </a:ext>
                  </a:extLst>
                </a:gridCol>
                <a:gridCol w="604815">
                  <a:extLst>
                    <a:ext uri="{9D8B030D-6E8A-4147-A177-3AD203B41FA5}">
                      <a16:colId xmlns:a16="http://schemas.microsoft.com/office/drawing/2014/main" val="2401624234"/>
                    </a:ext>
                  </a:extLst>
                </a:gridCol>
                <a:gridCol w="716037">
                  <a:extLst>
                    <a:ext uri="{9D8B030D-6E8A-4147-A177-3AD203B41FA5}">
                      <a16:colId xmlns:a16="http://schemas.microsoft.com/office/drawing/2014/main" val="1224886702"/>
                    </a:ext>
                  </a:extLst>
                </a:gridCol>
                <a:gridCol w="493593">
                  <a:extLst>
                    <a:ext uri="{9D8B030D-6E8A-4147-A177-3AD203B41FA5}">
                      <a16:colId xmlns:a16="http://schemas.microsoft.com/office/drawing/2014/main" val="486313482"/>
                    </a:ext>
                  </a:extLst>
                </a:gridCol>
                <a:gridCol w="604815">
                  <a:extLst>
                    <a:ext uri="{9D8B030D-6E8A-4147-A177-3AD203B41FA5}">
                      <a16:colId xmlns:a16="http://schemas.microsoft.com/office/drawing/2014/main" val="2779602415"/>
                    </a:ext>
                  </a:extLst>
                </a:gridCol>
                <a:gridCol w="604815">
                  <a:extLst>
                    <a:ext uri="{9D8B030D-6E8A-4147-A177-3AD203B41FA5}">
                      <a16:colId xmlns:a16="http://schemas.microsoft.com/office/drawing/2014/main" val="1243083150"/>
                    </a:ext>
                  </a:extLst>
                </a:gridCol>
              </a:tblGrid>
              <a:tr h="154923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Count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6"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CreditCard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814884"/>
                  </a:ext>
                </a:extLst>
              </a:tr>
              <a:tr h="305152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Ebilling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American Express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Discover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MasterCard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Others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Visa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0428451"/>
                  </a:ext>
                </a:extLst>
              </a:tr>
              <a:tr h="154923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788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815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854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3,221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8361102"/>
                  </a:ext>
                </a:extLst>
              </a:tr>
              <a:tr h="154923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543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1,731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83156123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A1B66B3D-916D-4597-96D1-6108E114C9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7391094"/>
              </p:ext>
            </p:extLst>
          </p:nvPr>
        </p:nvGraphicFramePr>
        <p:xfrm>
          <a:off x="7705200" y="4337050"/>
          <a:ext cx="4233708" cy="762000"/>
        </p:xfrm>
        <a:graphic>
          <a:graphicData uri="http://schemas.openxmlformats.org/drawingml/2006/table">
            <a:tbl>
              <a:tblPr/>
              <a:tblGrid>
                <a:gridCol w="1288980">
                  <a:extLst>
                    <a:ext uri="{9D8B030D-6E8A-4147-A177-3AD203B41FA5}">
                      <a16:colId xmlns:a16="http://schemas.microsoft.com/office/drawing/2014/main" val="3700847230"/>
                    </a:ext>
                  </a:extLst>
                </a:gridCol>
                <a:gridCol w="827874">
                  <a:extLst>
                    <a:ext uri="{9D8B030D-6E8A-4147-A177-3AD203B41FA5}">
                      <a16:colId xmlns:a16="http://schemas.microsoft.com/office/drawing/2014/main" val="914381147"/>
                    </a:ext>
                  </a:extLst>
                </a:gridCol>
                <a:gridCol w="1058427">
                  <a:extLst>
                    <a:ext uri="{9D8B030D-6E8A-4147-A177-3AD203B41FA5}">
                      <a16:colId xmlns:a16="http://schemas.microsoft.com/office/drawing/2014/main" val="2581063573"/>
                    </a:ext>
                  </a:extLst>
                </a:gridCol>
                <a:gridCol w="1058427">
                  <a:extLst>
                    <a:ext uri="{9D8B030D-6E8A-4147-A177-3AD203B41FA5}">
                      <a16:colId xmlns:a16="http://schemas.microsoft.com/office/drawing/2014/main" val="3611468636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Count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Gender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715568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EBilling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Female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Male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4105426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1,595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1,626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3,221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3868933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836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1,731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15306210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F3D27707-CB21-4766-8B83-F66ED97306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9542722"/>
              </p:ext>
            </p:extLst>
          </p:nvPr>
        </p:nvGraphicFramePr>
        <p:xfrm>
          <a:off x="7705199" y="5414963"/>
          <a:ext cx="4233709" cy="762000"/>
        </p:xfrm>
        <a:graphic>
          <a:graphicData uri="http://schemas.openxmlformats.org/drawingml/2006/table">
            <a:tbl>
              <a:tblPr/>
              <a:tblGrid>
                <a:gridCol w="460832">
                  <a:extLst>
                    <a:ext uri="{9D8B030D-6E8A-4147-A177-3AD203B41FA5}">
                      <a16:colId xmlns:a16="http://schemas.microsoft.com/office/drawing/2014/main" val="3002296780"/>
                    </a:ext>
                  </a:extLst>
                </a:gridCol>
                <a:gridCol w="597596">
                  <a:extLst>
                    <a:ext uri="{9D8B030D-6E8A-4147-A177-3AD203B41FA5}">
                      <a16:colId xmlns:a16="http://schemas.microsoft.com/office/drawing/2014/main" val="4037332692"/>
                    </a:ext>
                  </a:extLst>
                </a:gridCol>
                <a:gridCol w="529214">
                  <a:extLst>
                    <a:ext uri="{9D8B030D-6E8A-4147-A177-3AD203B41FA5}">
                      <a16:colId xmlns:a16="http://schemas.microsoft.com/office/drawing/2014/main" val="3450056589"/>
                    </a:ext>
                  </a:extLst>
                </a:gridCol>
                <a:gridCol w="529214">
                  <a:extLst>
                    <a:ext uri="{9D8B030D-6E8A-4147-A177-3AD203B41FA5}">
                      <a16:colId xmlns:a16="http://schemas.microsoft.com/office/drawing/2014/main" val="1251984367"/>
                    </a:ext>
                  </a:extLst>
                </a:gridCol>
                <a:gridCol w="702353">
                  <a:extLst>
                    <a:ext uri="{9D8B030D-6E8A-4147-A177-3AD203B41FA5}">
                      <a16:colId xmlns:a16="http://schemas.microsoft.com/office/drawing/2014/main" val="2612090940"/>
                    </a:ext>
                  </a:extLst>
                </a:gridCol>
                <a:gridCol w="356072">
                  <a:extLst>
                    <a:ext uri="{9D8B030D-6E8A-4147-A177-3AD203B41FA5}">
                      <a16:colId xmlns:a16="http://schemas.microsoft.com/office/drawing/2014/main" val="1393139974"/>
                    </a:ext>
                  </a:extLst>
                </a:gridCol>
                <a:gridCol w="529214">
                  <a:extLst>
                    <a:ext uri="{9D8B030D-6E8A-4147-A177-3AD203B41FA5}">
                      <a16:colId xmlns:a16="http://schemas.microsoft.com/office/drawing/2014/main" val="1293176674"/>
                    </a:ext>
                  </a:extLst>
                </a:gridCol>
                <a:gridCol w="529214">
                  <a:extLst>
                    <a:ext uri="{9D8B030D-6E8A-4147-A177-3AD203B41FA5}">
                      <a16:colId xmlns:a16="http://schemas.microsoft.com/office/drawing/2014/main" val="851450463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Count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7"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JobCategory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32585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EBilling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Agriculture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Crafts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Labor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Professional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Sales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Service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7674555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859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1,038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3,221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8902015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588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1,731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83678290"/>
                  </a:ext>
                </a:extLst>
              </a:tr>
            </a:tbl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8EE4B0-5E85-409E-AF4C-99E728284D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by Ming-Long Lam, Ph.D.</a:t>
            </a:r>
          </a:p>
        </p:txBody>
      </p:sp>
    </p:spTree>
    <p:extLst>
      <p:ext uri="{BB962C8B-B14F-4D97-AF65-F5344CB8AC3E}">
        <p14:creationId xmlns:p14="http://schemas.microsoft.com/office/powerpoint/2010/main" val="73016310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Customer Survey: Conditional Probability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7531" y="1825625"/>
            <a:ext cx="10515600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/>
              <a:t>Recap the results</a:t>
            </a:r>
          </a:p>
          <a:p>
            <a:r>
              <a:rPr lang="en-US" dirty="0"/>
              <a:t>Pr(</a:t>
            </a:r>
            <a:r>
              <a:rPr lang="en-US" dirty="0" err="1"/>
              <a:t>EBilling</a:t>
            </a:r>
            <a:r>
              <a:rPr lang="en-US" dirty="0"/>
              <a:t> = </a:t>
            </a:r>
            <a:r>
              <a:rPr lang="en-US" dirty="0" err="1">
                <a:solidFill>
                  <a:srgbClr val="FF0000"/>
                </a:solidFill>
              </a:rPr>
              <a:t>No</a:t>
            </a:r>
            <a:r>
              <a:rPr lang="en-US" dirty="0" err="1"/>
              <a:t>|CreditCard</a:t>
            </a:r>
            <a:r>
              <a:rPr lang="en-US" dirty="0"/>
              <a:t> = American Express, Gender = Female, </a:t>
            </a:r>
            <a:r>
              <a:rPr lang="en-US" dirty="0" err="1"/>
              <a:t>JobCategory</a:t>
            </a:r>
            <a:r>
              <a:rPr lang="en-US" dirty="0"/>
              <a:t> = Professional) </a:t>
            </a:r>
            <a:r>
              <a:rPr lang="en-US" dirty="0">
                <a:sym typeface="Symbol" panose="05050102010706020507" pitchFamily="18" charset="2"/>
              </a:rPr>
              <a:t></a:t>
            </a:r>
            <a:r>
              <a:rPr lang="en-US" dirty="0"/>
              <a:t> 0.015760836</a:t>
            </a:r>
          </a:p>
          <a:p>
            <a:pPr marL="457200" lvl="1" indent="0">
              <a:buNone/>
            </a:pPr>
            <a:r>
              <a:rPr lang="en-US" dirty="0">
                <a:sym typeface="Wingdings" panose="05000000000000000000" pitchFamily="2" charset="2"/>
              </a:rPr>
              <a:t> </a:t>
            </a:r>
            <a:r>
              <a:rPr lang="en-US" dirty="0"/>
              <a:t>Pr(</a:t>
            </a:r>
            <a:r>
              <a:rPr lang="en-US" dirty="0" err="1"/>
              <a:t>EBilling</a:t>
            </a:r>
            <a:r>
              <a:rPr lang="en-US" dirty="0"/>
              <a:t> = </a:t>
            </a:r>
            <a:r>
              <a:rPr lang="en-US" dirty="0" err="1">
                <a:solidFill>
                  <a:srgbClr val="FF0000"/>
                </a:solidFill>
              </a:rPr>
              <a:t>No</a:t>
            </a:r>
            <a:r>
              <a:rPr lang="en-US" dirty="0" err="1"/>
              <a:t>|CreditCard</a:t>
            </a:r>
            <a:r>
              <a:rPr lang="en-US" dirty="0"/>
              <a:t> = American Express, Gender = Female, </a:t>
            </a:r>
            <a:r>
              <a:rPr lang="en-US" dirty="0" err="1"/>
              <a:t>JobCategory</a:t>
            </a:r>
            <a:r>
              <a:rPr lang="en-US" dirty="0"/>
              <a:t> = Professional) </a:t>
            </a:r>
            <a:r>
              <a:rPr lang="en-US" dirty="0">
                <a:sym typeface="Symbol" panose="05050102010706020507" pitchFamily="18" charset="2"/>
              </a:rPr>
              <a:t>=</a:t>
            </a:r>
            <a:r>
              <a:rPr lang="en-US" dirty="0"/>
              <a:t> C * 0.015760836 where C is the proportional constant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Pr(</a:t>
            </a:r>
            <a:r>
              <a:rPr lang="en-US" dirty="0" err="1"/>
              <a:t>EBilling</a:t>
            </a:r>
            <a:r>
              <a:rPr lang="en-US" dirty="0"/>
              <a:t> = </a:t>
            </a:r>
            <a:r>
              <a:rPr lang="en-US" dirty="0" err="1">
                <a:solidFill>
                  <a:srgbClr val="66FF33"/>
                </a:solidFill>
              </a:rPr>
              <a:t>Yes</a:t>
            </a:r>
            <a:r>
              <a:rPr lang="en-US" dirty="0" err="1"/>
              <a:t>|CreditCard</a:t>
            </a:r>
            <a:r>
              <a:rPr lang="en-US" dirty="0"/>
              <a:t> = American Express, Gender = Female, </a:t>
            </a:r>
            <a:r>
              <a:rPr lang="en-US" dirty="0" err="1"/>
              <a:t>JobCategory</a:t>
            </a:r>
            <a:r>
              <a:rPr lang="en-US" dirty="0"/>
              <a:t> = Professional) </a:t>
            </a:r>
            <a:r>
              <a:rPr lang="en-US" dirty="0">
                <a:sym typeface="Symbol" panose="05050102010706020507" pitchFamily="18" charset="2"/>
              </a:rPr>
              <a:t> </a:t>
            </a:r>
            <a:r>
              <a:rPr lang="en-US" dirty="0"/>
              <a:t>0.012044335 </a:t>
            </a:r>
          </a:p>
          <a:p>
            <a:pPr marL="457200" lvl="1" indent="0">
              <a:buNone/>
            </a:pPr>
            <a:r>
              <a:rPr lang="en-US" dirty="0">
                <a:sym typeface="Wingdings" panose="05000000000000000000" pitchFamily="2" charset="2"/>
              </a:rPr>
              <a:t> </a:t>
            </a:r>
            <a:r>
              <a:rPr lang="en-US" dirty="0"/>
              <a:t>Pr(</a:t>
            </a:r>
            <a:r>
              <a:rPr lang="en-US" dirty="0" err="1"/>
              <a:t>EBilling</a:t>
            </a:r>
            <a:r>
              <a:rPr lang="en-US" dirty="0"/>
              <a:t> = </a:t>
            </a:r>
            <a:r>
              <a:rPr lang="en-US" dirty="0" err="1">
                <a:solidFill>
                  <a:srgbClr val="66FF33"/>
                </a:solidFill>
              </a:rPr>
              <a:t>Yes</a:t>
            </a:r>
            <a:r>
              <a:rPr lang="en-US" dirty="0" err="1"/>
              <a:t>|CreditCard</a:t>
            </a:r>
            <a:r>
              <a:rPr lang="en-US" dirty="0"/>
              <a:t> = American Express, Gender = Female, </a:t>
            </a:r>
            <a:r>
              <a:rPr lang="en-US" dirty="0" err="1"/>
              <a:t>JobCategory</a:t>
            </a:r>
            <a:r>
              <a:rPr lang="en-US" dirty="0"/>
              <a:t> = Professional) </a:t>
            </a:r>
            <a:r>
              <a:rPr lang="en-US" dirty="0">
                <a:sym typeface="Symbol" panose="05050102010706020507" pitchFamily="18" charset="2"/>
              </a:rPr>
              <a:t>= C * </a:t>
            </a:r>
            <a:r>
              <a:rPr lang="en-US" dirty="0"/>
              <a:t>0.012044335 where C is the proportional constant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42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1385DE-C194-4A8D-A13F-D5765B93A3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by Ming-Long Lam, Ph.D.</a:t>
            </a:r>
          </a:p>
        </p:txBody>
      </p:sp>
    </p:spTree>
    <p:extLst>
      <p:ext uri="{BB962C8B-B14F-4D97-AF65-F5344CB8AC3E}">
        <p14:creationId xmlns:p14="http://schemas.microsoft.com/office/powerpoint/2010/main" val="382291270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Customer Survey: Conditional Probability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7531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Recap the results</a:t>
            </a:r>
          </a:p>
          <a:p>
            <a:r>
              <a:rPr lang="en-US" dirty="0"/>
              <a:t>Since </a:t>
            </a:r>
            <a:r>
              <a:rPr lang="en-US" dirty="0" err="1"/>
              <a:t>Ebilling</a:t>
            </a:r>
            <a:r>
              <a:rPr lang="en-US" dirty="0"/>
              <a:t> is either </a:t>
            </a:r>
            <a:r>
              <a:rPr lang="en-US" dirty="0">
                <a:solidFill>
                  <a:srgbClr val="FF0000"/>
                </a:solidFill>
              </a:rPr>
              <a:t>No</a:t>
            </a:r>
            <a:r>
              <a:rPr lang="en-US" dirty="0"/>
              <a:t> or </a:t>
            </a:r>
            <a:r>
              <a:rPr lang="en-US" dirty="0">
                <a:solidFill>
                  <a:srgbClr val="66FF33"/>
                </a:solidFill>
              </a:rPr>
              <a:t>Yes</a:t>
            </a:r>
            <a:r>
              <a:rPr lang="en-US" dirty="0"/>
              <a:t>, then</a:t>
            </a:r>
            <a:br>
              <a:rPr lang="en-US" dirty="0"/>
            </a:br>
            <a:r>
              <a:rPr lang="en-US" sz="2000" dirty="0"/>
              <a:t>Pr(</a:t>
            </a:r>
            <a:r>
              <a:rPr lang="en-US" sz="2000" dirty="0" err="1"/>
              <a:t>EBilling</a:t>
            </a:r>
            <a:r>
              <a:rPr lang="en-US" sz="2000" dirty="0"/>
              <a:t> = </a:t>
            </a:r>
            <a:r>
              <a:rPr lang="en-US" sz="2000" dirty="0" err="1">
                <a:solidFill>
                  <a:srgbClr val="FF0000"/>
                </a:solidFill>
              </a:rPr>
              <a:t>No</a:t>
            </a:r>
            <a:r>
              <a:rPr lang="en-US" sz="2000" dirty="0" err="1"/>
              <a:t>|CreditCard</a:t>
            </a:r>
            <a:r>
              <a:rPr lang="en-US" sz="2000" dirty="0"/>
              <a:t> = American Express, Gender = Female, </a:t>
            </a:r>
            <a:r>
              <a:rPr lang="en-US" sz="2000" dirty="0" err="1"/>
              <a:t>JobCategory</a:t>
            </a:r>
            <a:r>
              <a:rPr lang="en-US" sz="2000" dirty="0"/>
              <a:t> = Professional) </a:t>
            </a:r>
            <a:r>
              <a:rPr lang="en-US" sz="2000" dirty="0">
                <a:sym typeface="Symbol" panose="05050102010706020507" pitchFamily="18" charset="2"/>
              </a:rPr>
              <a:t>+ </a:t>
            </a:r>
            <a:r>
              <a:rPr lang="en-US" sz="2000" dirty="0"/>
              <a:t>Pr(</a:t>
            </a:r>
            <a:r>
              <a:rPr lang="en-US" sz="2000" dirty="0" err="1"/>
              <a:t>EBilling</a:t>
            </a:r>
            <a:r>
              <a:rPr lang="en-US" sz="2000" dirty="0"/>
              <a:t> = </a:t>
            </a:r>
            <a:r>
              <a:rPr lang="en-US" sz="2000" dirty="0" err="1">
                <a:solidFill>
                  <a:srgbClr val="66FF33"/>
                </a:solidFill>
              </a:rPr>
              <a:t>Yes</a:t>
            </a:r>
            <a:r>
              <a:rPr lang="en-US" sz="2000" dirty="0" err="1"/>
              <a:t>|CreditCard</a:t>
            </a:r>
            <a:r>
              <a:rPr lang="en-US" sz="2000" dirty="0"/>
              <a:t> = American Express, Gender = Female, </a:t>
            </a:r>
            <a:r>
              <a:rPr lang="en-US" sz="2000" dirty="0" err="1"/>
              <a:t>JobCategory</a:t>
            </a:r>
            <a:r>
              <a:rPr lang="en-US" sz="2000" dirty="0"/>
              <a:t> = Professional)</a:t>
            </a:r>
            <a:br>
              <a:rPr lang="en-US" sz="2200" dirty="0"/>
            </a:br>
            <a:r>
              <a:rPr lang="en-US" sz="2200" dirty="0"/>
              <a:t>= 1</a:t>
            </a:r>
            <a:endParaRPr lang="en-US" dirty="0"/>
          </a:p>
          <a:p>
            <a:r>
              <a:rPr lang="en-US" dirty="0"/>
              <a:t>Therefore 1 = C * 0.015760836 + C * 0.01 2044335 = C * 0.027805171</a:t>
            </a:r>
          </a:p>
          <a:p>
            <a:r>
              <a:rPr lang="en-US" dirty="0"/>
              <a:t>Hence, C = 1 / 0.027805171.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43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6BAC4A-0C32-44EF-8BFE-BD213BFF56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by Ming-Long Lam, Ph.D.</a:t>
            </a:r>
          </a:p>
        </p:txBody>
      </p:sp>
    </p:spTree>
    <p:extLst>
      <p:ext uri="{BB962C8B-B14F-4D97-AF65-F5344CB8AC3E}">
        <p14:creationId xmlns:p14="http://schemas.microsoft.com/office/powerpoint/2010/main" val="281421564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Customer Survey: Conditional Probability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7531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Convert to Valid Probability Values</a:t>
            </a:r>
          </a:p>
          <a:p>
            <a:r>
              <a:rPr lang="en-US" dirty="0"/>
              <a:t>Put C = 1 / 0.027805171</a:t>
            </a:r>
          </a:p>
          <a:p>
            <a:r>
              <a:rPr lang="en-US" dirty="0"/>
              <a:t>Pr(</a:t>
            </a:r>
            <a:r>
              <a:rPr lang="en-US" dirty="0" err="1"/>
              <a:t>EBilling</a:t>
            </a:r>
            <a:r>
              <a:rPr lang="en-US" dirty="0"/>
              <a:t> = </a:t>
            </a:r>
            <a:r>
              <a:rPr lang="en-US" dirty="0" err="1"/>
              <a:t>No|CreditCard</a:t>
            </a:r>
            <a:r>
              <a:rPr lang="en-US" dirty="0"/>
              <a:t> = American Express, Gender = Female, </a:t>
            </a:r>
            <a:r>
              <a:rPr lang="en-US" dirty="0" err="1"/>
              <a:t>JobCategory</a:t>
            </a:r>
            <a:r>
              <a:rPr lang="en-US" dirty="0"/>
              <a:t> = Professional)</a:t>
            </a:r>
            <a:br>
              <a:rPr lang="en-US" dirty="0"/>
            </a:b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= C * </a:t>
            </a:r>
            <a:r>
              <a:rPr lang="en-US" dirty="0"/>
              <a:t>0.015760836 = 0.015760836 / 0.027805171 = 0.566831107 </a:t>
            </a:r>
          </a:p>
          <a:p>
            <a:r>
              <a:rPr lang="en-US" dirty="0"/>
              <a:t>Pr(</a:t>
            </a:r>
            <a:r>
              <a:rPr lang="en-US" dirty="0" err="1"/>
              <a:t>EBilling</a:t>
            </a:r>
            <a:r>
              <a:rPr lang="en-US" dirty="0"/>
              <a:t> = </a:t>
            </a:r>
            <a:r>
              <a:rPr lang="en-US" dirty="0" err="1"/>
              <a:t>Yes|CreditCard</a:t>
            </a:r>
            <a:r>
              <a:rPr lang="en-US" dirty="0"/>
              <a:t> = American Express, Gender = Female, </a:t>
            </a:r>
            <a:r>
              <a:rPr lang="en-US" dirty="0" err="1"/>
              <a:t>JobCategory</a:t>
            </a:r>
            <a:r>
              <a:rPr lang="en-US" dirty="0"/>
              <a:t> = Professional)</a:t>
            </a:r>
            <a:br>
              <a:rPr lang="en-US" dirty="0"/>
            </a:br>
            <a:r>
              <a:rPr lang="en-US" dirty="0"/>
              <a:t>= C * 0.012044335  = 0.012044335 / 0.027805171 = 0.433168893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44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F95561-09C3-4E3E-9683-686AEEE011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by Ming-Long Lam, Ph.D.</a:t>
            </a:r>
          </a:p>
        </p:txBody>
      </p:sp>
    </p:spTree>
    <p:extLst>
      <p:ext uri="{BB962C8B-B14F-4D97-AF65-F5344CB8AC3E}">
        <p14:creationId xmlns:p14="http://schemas.microsoft.com/office/powerpoint/2010/main" val="262678800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Caution About </a:t>
            </a:r>
            <a:r>
              <a:rPr lang="en-US" b="1" dirty="0" err="1">
                <a:solidFill>
                  <a:schemeClr val="bg1"/>
                </a:solidFill>
              </a:rPr>
              <a:t>naive_bayes.BernoulliNB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45</a:t>
            </a:fld>
            <a:endParaRPr lang="en-US"/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45884928-BC8A-424C-BBE6-4A0C226F5A5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09577113"/>
              </p:ext>
            </p:extLst>
          </p:nvPr>
        </p:nvGraphicFramePr>
        <p:xfrm>
          <a:off x="838200" y="1825625"/>
          <a:ext cx="52578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741433B3-DD6E-4DE4-84A8-5E9464C81BF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22437" y="1870075"/>
                <a:ext cx="5267130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The short answer is generally NO.</a:t>
                </a:r>
              </a:p>
              <a:p>
                <a:r>
                  <a:rPr lang="en-US" dirty="0"/>
                  <a:t>The dummy indicator variables are not functionally independent.</a:t>
                </a:r>
              </a:p>
              <a:p>
                <a:r>
                  <a:rPr lang="en-US" dirty="0"/>
                  <a:t>Since Naïve Bayes will treat each indicator variable as an actual independent variable, it will bring it extraneous probability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Pr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into the calculation.</a:t>
                </a:r>
              </a:p>
              <a:p>
                <a:r>
                  <a:rPr lang="en-US" dirty="0"/>
                  <a:t>The resulting predicted probability from </a:t>
                </a:r>
                <a:r>
                  <a:rPr lang="en-US" dirty="0" err="1"/>
                  <a:t>BernoulliNB</a:t>
                </a:r>
                <a:r>
                  <a:rPr lang="en-US" dirty="0"/>
                  <a:t> will be different from that by treating the feature as a categorical variable.</a:t>
                </a:r>
              </a:p>
            </p:txBody>
          </p:sp>
        </mc:Choice>
        <mc:Fallback xmlns="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741433B3-DD6E-4DE4-84A8-5E9464C81B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2437" y="1870075"/>
                <a:ext cx="5267130" cy="4351338"/>
              </a:xfrm>
              <a:prstGeom prst="rect">
                <a:avLst/>
              </a:prstGeom>
              <a:blipFill>
                <a:blip r:embed="rId8"/>
                <a:stretch>
                  <a:fillRect l="-1736" t="-2801" r="-1968" b="-30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63DBCD-85C8-4B18-A0C0-9E713E0784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by Ming-Long Lam, Ph.D.</a:t>
            </a:r>
          </a:p>
        </p:txBody>
      </p:sp>
    </p:spTree>
    <p:extLst>
      <p:ext uri="{BB962C8B-B14F-4D97-AF65-F5344CB8AC3E}">
        <p14:creationId xmlns:p14="http://schemas.microsoft.com/office/powerpoint/2010/main" val="400387061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9BC09D3-46DC-48F4-BC04-F0C5B8FF8B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7306" y="1440397"/>
            <a:ext cx="3610779" cy="27080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Nutrition Information Study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F567113F-63C4-4AAA-9615-6CA875690E8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86852301"/>
              </p:ext>
            </p:extLst>
          </p:nvPr>
        </p:nvGraphicFramePr>
        <p:xfrm>
          <a:off x="4468476" y="1588051"/>
          <a:ext cx="6206218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46</a:t>
            </a:fld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CF20E99-9167-49C0-88B1-C530F8835E1C}"/>
              </a:ext>
            </a:extLst>
          </p:cNvPr>
          <p:cNvSpPr txBox="1">
            <a:spLocks/>
          </p:cNvSpPr>
          <p:nvPr/>
        </p:nvSpPr>
        <p:spPr>
          <a:xfrm>
            <a:off x="1517306" y="4426708"/>
            <a:ext cx="5248469" cy="1611835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Source</a:t>
            </a:r>
            <a:r>
              <a:rPr lang="en-US" dirty="0"/>
              <a:t>: McKay, D. L., Houser, R. F., Blumberg, J. B., Goldberg, J. P. (2006). Nutrition information sources vary with education level in a population of older adults. </a:t>
            </a:r>
            <a:r>
              <a:rPr lang="en-US" i="1" dirty="0"/>
              <a:t>Journal of the American Dietetic Association</a:t>
            </a:r>
            <a:r>
              <a:rPr lang="en-US" dirty="0"/>
              <a:t>, 106, 1108-1111.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8B10E7B-A64D-49AB-8BDF-4D92F97AD4C5}"/>
              </a:ext>
            </a:extLst>
          </p:cNvPr>
          <p:cNvSpPr txBox="1"/>
          <p:nvPr/>
        </p:nvSpPr>
        <p:spPr>
          <a:xfrm>
            <a:off x="10674694" y="1883379"/>
            <a:ext cx="10077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 = Yes</a:t>
            </a:r>
          </a:p>
          <a:p>
            <a:r>
              <a:rPr lang="en-US" dirty="0"/>
              <a:t>2 = No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0D25D67-8027-4BDD-879D-4FAE23DC0DB4}"/>
              </a:ext>
            </a:extLst>
          </p:cNvPr>
          <p:cNvSpPr txBox="1"/>
          <p:nvPr/>
        </p:nvSpPr>
        <p:spPr>
          <a:xfrm>
            <a:off x="10642747" y="2959661"/>
            <a:ext cx="10077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 = Yes</a:t>
            </a:r>
          </a:p>
          <a:p>
            <a:r>
              <a:rPr lang="en-US" dirty="0"/>
              <a:t>2 = No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92B39FD-8F56-47D8-B6F8-D8313F898831}"/>
              </a:ext>
            </a:extLst>
          </p:cNvPr>
          <p:cNvSpPr txBox="1"/>
          <p:nvPr/>
        </p:nvSpPr>
        <p:spPr>
          <a:xfrm>
            <a:off x="10642747" y="4182587"/>
            <a:ext cx="10077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 = Yes</a:t>
            </a:r>
          </a:p>
          <a:p>
            <a:r>
              <a:rPr lang="en-US" dirty="0"/>
              <a:t>2 = No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23E9914-C28A-4FDD-9C07-C021B58F29F5}"/>
              </a:ext>
            </a:extLst>
          </p:cNvPr>
          <p:cNvSpPr txBox="1"/>
          <p:nvPr/>
        </p:nvSpPr>
        <p:spPr>
          <a:xfrm>
            <a:off x="10642747" y="5324518"/>
            <a:ext cx="10077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 = Yes</a:t>
            </a:r>
          </a:p>
          <a:p>
            <a:r>
              <a:rPr lang="en-US" dirty="0"/>
              <a:t>2 = No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31BD2ED-09B4-4796-ADB6-936CF6DCAE8B}"/>
              </a:ext>
            </a:extLst>
          </p:cNvPr>
          <p:cNvSpPr txBox="1"/>
          <p:nvPr/>
        </p:nvSpPr>
        <p:spPr>
          <a:xfrm>
            <a:off x="6541026" y="4163893"/>
            <a:ext cx="10077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 = Yes</a:t>
            </a:r>
          </a:p>
          <a:p>
            <a:r>
              <a:rPr lang="en-US" dirty="0"/>
              <a:t>2 = No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54E56CE-7569-4729-B101-80A6809E62D5}"/>
              </a:ext>
            </a:extLst>
          </p:cNvPr>
          <p:cNvSpPr/>
          <p:nvPr/>
        </p:nvSpPr>
        <p:spPr>
          <a:xfrm>
            <a:off x="4412558" y="6316769"/>
            <a:ext cx="33668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Week 10 Nutrition Naive Bayes.py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B00EF96-E269-4B47-A14D-CB4CF08E16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by Ming-Long Lam, Ph.D.</a:t>
            </a:r>
          </a:p>
        </p:txBody>
      </p:sp>
    </p:spTree>
    <p:extLst>
      <p:ext uri="{BB962C8B-B14F-4D97-AF65-F5344CB8AC3E}">
        <p14:creationId xmlns:p14="http://schemas.microsoft.com/office/powerpoint/2010/main" val="35832985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FA0B0A-8CFD-489D-8DF6-10D831AE72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2020 by Ming-Long Lam, Ph.D.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Nutrition Information: Binary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7531" y="1690687"/>
            <a:ext cx="10515600" cy="4486275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# Specify the roles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feature = ['tv', 'magazine', 'friends', 'doctor']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target = 'supps'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# Read the Excel file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nutrition =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pandas.read_excel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'C:\\Users\\</a:t>
            </a:r>
            <a:r>
              <a:rPr lang="en-US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minlam</a:t>
            </a:r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\\Documents\\IIT\\Machine Learning\\Data\\Nutrition_Information.xls'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sheet_name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'Sheet1',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usecols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feature + [target])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nutrition =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nutrition.dropna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# Look at the row distribution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print(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nutrition.groupby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(target).size())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pred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in feature: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RowWithColumn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rowVar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nutrition[target],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columnVar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nutrition[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pred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], show = 'ROW')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47</a:t>
            </a:fld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B646F02-6BA6-4E2D-8FD3-CC83C072D132}"/>
              </a:ext>
            </a:extLst>
          </p:cNvPr>
          <p:cNvSpPr/>
          <p:nvPr/>
        </p:nvSpPr>
        <p:spPr>
          <a:xfrm>
            <a:off x="8639325" y="5992296"/>
            <a:ext cx="33668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Week 10 Nutrition Naive Bayes.py</a:t>
            </a:r>
          </a:p>
        </p:txBody>
      </p:sp>
    </p:spTree>
    <p:extLst>
      <p:ext uri="{BB962C8B-B14F-4D97-AF65-F5344CB8AC3E}">
        <p14:creationId xmlns:p14="http://schemas.microsoft.com/office/powerpoint/2010/main" val="410422764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Naïve Bayes: Binary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7531" y="1825625"/>
            <a:ext cx="10515600" cy="4351338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48</a:t>
            </a:fld>
            <a:endParaRPr lang="en-US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136B9683-3E40-46C0-99AB-1F303234D1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1561649"/>
              </p:ext>
            </p:extLst>
          </p:nvPr>
        </p:nvGraphicFramePr>
        <p:xfrm>
          <a:off x="1019369" y="1804355"/>
          <a:ext cx="4196443" cy="1257300"/>
        </p:xfrm>
        <a:graphic>
          <a:graphicData uri="http://schemas.openxmlformats.org/drawingml/2006/table">
            <a:tbl>
              <a:tblPr/>
              <a:tblGrid>
                <a:gridCol w="865415">
                  <a:extLst>
                    <a:ext uri="{9D8B030D-6E8A-4147-A177-3AD203B41FA5}">
                      <a16:colId xmlns:a16="http://schemas.microsoft.com/office/drawing/2014/main" val="2924759904"/>
                    </a:ext>
                  </a:extLst>
                </a:gridCol>
                <a:gridCol w="1418253">
                  <a:extLst>
                    <a:ext uri="{9D8B030D-6E8A-4147-A177-3AD203B41FA5}">
                      <a16:colId xmlns:a16="http://schemas.microsoft.com/office/drawing/2014/main" val="3279812509"/>
                    </a:ext>
                  </a:extLst>
                </a:gridCol>
                <a:gridCol w="1912775">
                  <a:extLst>
                    <a:ext uri="{9D8B030D-6E8A-4147-A177-3AD203B41FA5}">
                      <a16:colId xmlns:a16="http://schemas.microsoft.com/office/drawing/2014/main" val="960664490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supps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Count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Class Probability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770729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0.38150289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457613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0.61849711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794379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9004002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D86B54E8-64C4-499C-9591-8D81ECD01D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3908129"/>
              </p:ext>
            </p:extLst>
          </p:nvPr>
        </p:nvGraphicFramePr>
        <p:xfrm>
          <a:off x="1019369" y="3454337"/>
          <a:ext cx="4196444" cy="1257300"/>
        </p:xfrm>
        <a:graphic>
          <a:graphicData uri="http://schemas.openxmlformats.org/drawingml/2006/table">
            <a:tbl>
              <a:tblPr/>
              <a:tblGrid>
                <a:gridCol w="894650">
                  <a:extLst>
                    <a:ext uri="{9D8B030D-6E8A-4147-A177-3AD203B41FA5}">
                      <a16:colId xmlns:a16="http://schemas.microsoft.com/office/drawing/2014/main" val="1839133708"/>
                    </a:ext>
                  </a:extLst>
                </a:gridCol>
                <a:gridCol w="1100598">
                  <a:extLst>
                    <a:ext uri="{9D8B030D-6E8A-4147-A177-3AD203B41FA5}">
                      <a16:colId xmlns:a16="http://schemas.microsoft.com/office/drawing/2014/main" val="3896129911"/>
                    </a:ext>
                  </a:extLst>
                </a:gridCol>
                <a:gridCol w="1100598">
                  <a:extLst>
                    <a:ext uri="{9D8B030D-6E8A-4147-A177-3AD203B41FA5}">
                      <a16:colId xmlns:a16="http://schemas.microsoft.com/office/drawing/2014/main" val="4186414634"/>
                    </a:ext>
                  </a:extLst>
                </a:gridCol>
                <a:gridCol w="1100598">
                  <a:extLst>
                    <a:ext uri="{9D8B030D-6E8A-4147-A177-3AD203B41FA5}">
                      <a16:colId xmlns:a16="http://schemas.microsoft.com/office/drawing/2014/main" val="2424636878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Count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tv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540739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supps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348219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9642587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8838811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9F5CB4E6-91C1-49F5-A6D1-A9675965D5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2367892"/>
              </p:ext>
            </p:extLst>
          </p:nvPr>
        </p:nvGraphicFramePr>
        <p:xfrm>
          <a:off x="5715778" y="3454337"/>
          <a:ext cx="4196444" cy="1257300"/>
        </p:xfrm>
        <a:graphic>
          <a:graphicData uri="http://schemas.openxmlformats.org/drawingml/2006/table">
            <a:tbl>
              <a:tblPr/>
              <a:tblGrid>
                <a:gridCol w="894650">
                  <a:extLst>
                    <a:ext uri="{9D8B030D-6E8A-4147-A177-3AD203B41FA5}">
                      <a16:colId xmlns:a16="http://schemas.microsoft.com/office/drawing/2014/main" val="1839133708"/>
                    </a:ext>
                  </a:extLst>
                </a:gridCol>
                <a:gridCol w="1100598">
                  <a:extLst>
                    <a:ext uri="{9D8B030D-6E8A-4147-A177-3AD203B41FA5}">
                      <a16:colId xmlns:a16="http://schemas.microsoft.com/office/drawing/2014/main" val="3896129911"/>
                    </a:ext>
                  </a:extLst>
                </a:gridCol>
                <a:gridCol w="1100598">
                  <a:extLst>
                    <a:ext uri="{9D8B030D-6E8A-4147-A177-3AD203B41FA5}">
                      <a16:colId xmlns:a16="http://schemas.microsoft.com/office/drawing/2014/main" val="4186414634"/>
                    </a:ext>
                  </a:extLst>
                </a:gridCol>
                <a:gridCol w="1100598">
                  <a:extLst>
                    <a:ext uri="{9D8B030D-6E8A-4147-A177-3AD203B41FA5}">
                      <a16:colId xmlns:a16="http://schemas.microsoft.com/office/drawing/2014/main" val="2424636878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Count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magazine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540739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supps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348219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9642587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8838811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D6FD9796-B7F2-41E4-8452-95D4D7A24A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1273024"/>
              </p:ext>
            </p:extLst>
          </p:nvPr>
        </p:nvGraphicFramePr>
        <p:xfrm>
          <a:off x="1019369" y="4935474"/>
          <a:ext cx="4196444" cy="1257300"/>
        </p:xfrm>
        <a:graphic>
          <a:graphicData uri="http://schemas.openxmlformats.org/drawingml/2006/table">
            <a:tbl>
              <a:tblPr/>
              <a:tblGrid>
                <a:gridCol w="894650">
                  <a:extLst>
                    <a:ext uri="{9D8B030D-6E8A-4147-A177-3AD203B41FA5}">
                      <a16:colId xmlns:a16="http://schemas.microsoft.com/office/drawing/2014/main" val="1839133708"/>
                    </a:ext>
                  </a:extLst>
                </a:gridCol>
                <a:gridCol w="1100598">
                  <a:extLst>
                    <a:ext uri="{9D8B030D-6E8A-4147-A177-3AD203B41FA5}">
                      <a16:colId xmlns:a16="http://schemas.microsoft.com/office/drawing/2014/main" val="3896129911"/>
                    </a:ext>
                  </a:extLst>
                </a:gridCol>
                <a:gridCol w="1100598">
                  <a:extLst>
                    <a:ext uri="{9D8B030D-6E8A-4147-A177-3AD203B41FA5}">
                      <a16:colId xmlns:a16="http://schemas.microsoft.com/office/drawing/2014/main" val="4186414634"/>
                    </a:ext>
                  </a:extLst>
                </a:gridCol>
                <a:gridCol w="1100598">
                  <a:extLst>
                    <a:ext uri="{9D8B030D-6E8A-4147-A177-3AD203B41FA5}">
                      <a16:colId xmlns:a16="http://schemas.microsoft.com/office/drawing/2014/main" val="2424636878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Count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friends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540739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supps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348219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9642587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8838811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92E13A1C-EA2A-4546-A3EF-D5D886574E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8914301"/>
              </p:ext>
            </p:extLst>
          </p:nvPr>
        </p:nvGraphicFramePr>
        <p:xfrm>
          <a:off x="5715778" y="4919663"/>
          <a:ext cx="4196444" cy="1257300"/>
        </p:xfrm>
        <a:graphic>
          <a:graphicData uri="http://schemas.openxmlformats.org/drawingml/2006/table">
            <a:tbl>
              <a:tblPr/>
              <a:tblGrid>
                <a:gridCol w="894650">
                  <a:extLst>
                    <a:ext uri="{9D8B030D-6E8A-4147-A177-3AD203B41FA5}">
                      <a16:colId xmlns:a16="http://schemas.microsoft.com/office/drawing/2014/main" val="1839133708"/>
                    </a:ext>
                  </a:extLst>
                </a:gridCol>
                <a:gridCol w="1100598">
                  <a:extLst>
                    <a:ext uri="{9D8B030D-6E8A-4147-A177-3AD203B41FA5}">
                      <a16:colId xmlns:a16="http://schemas.microsoft.com/office/drawing/2014/main" val="3896129911"/>
                    </a:ext>
                  </a:extLst>
                </a:gridCol>
                <a:gridCol w="1100598">
                  <a:extLst>
                    <a:ext uri="{9D8B030D-6E8A-4147-A177-3AD203B41FA5}">
                      <a16:colId xmlns:a16="http://schemas.microsoft.com/office/drawing/2014/main" val="4186414634"/>
                    </a:ext>
                  </a:extLst>
                </a:gridCol>
                <a:gridCol w="1100598">
                  <a:extLst>
                    <a:ext uri="{9D8B030D-6E8A-4147-A177-3AD203B41FA5}">
                      <a16:colId xmlns:a16="http://schemas.microsoft.com/office/drawing/2014/main" val="2424636878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Count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doctor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540739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supps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348219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9642587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883881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C6B4AEE1-1150-4669-A609-235A94C4040E}"/>
              </a:ext>
            </a:extLst>
          </p:cNvPr>
          <p:cNvSpPr txBox="1"/>
          <p:nvPr/>
        </p:nvSpPr>
        <p:spPr>
          <a:xfrm>
            <a:off x="5622472" y="1711958"/>
            <a:ext cx="6003471" cy="1400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300"/>
              </a:spcAft>
            </a:pPr>
            <a:r>
              <a:rPr lang="en-US" sz="1500" b="1" dirty="0"/>
              <a:t>supps</a:t>
            </a:r>
            <a:r>
              <a:rPr lang="en-US" sz="1500" dirty="0"/>
              <a:t>: Are you taking any dietary supplements?</a:t>
            </a:r>
          </a:p>
          <a:p>
            <a:pPr>
              <a:spcAft>
                <a:spcPts val="300"/>
              </a:spcAft>
            </a:pPr>
            <a:r>
              <a:rPr lang="en-US" sz="1500" b="1" dirty="0"/>
              <a:t>tv</a:t>
            </a:r>
            <a:r>
              <a:rPr lang="en-US" sz="1500" dirty="0"/>
              <a:t>: Is TV a primary source of information about nutrition?</a:t>
            </a:r>
          </a:p>
          <a:p>
            <a:pPr>
              <a:spcAft>
                <a:spcPts val="300"/>
              </a:spcAft>
            </a:pPr>
            <a:r>
              <a:rPr lang="en-US" sz="1500" b="1" dirty="0"/>
              <a:t>magazine</a:t>
            </a:r>
            <a:r>
              <a:rPr lang="en-US" sz="1500" dirty="0"/>
              <a:t>: Are magazines a primary source of information about nutrition?</a:t>
            </a:r>
          </a:p>
          <a:p>
            <a:pPr>
              <a:spcAft>
                <a:spcPts val="300"/>
              </a:spcAft>
            </a:pPr>
            <a:r>
              <a:rPr lang="en-US" sz="1500" b="1" dirty="0"/>
              <a:t>friends</a:t>
            </a:r>
            <a:r>
              <a:rPr lang="en-US" sz="1500" dirty="0"/>
              <a:t>: Are friends a primary source of information about nutrition?</a:t>
            </a:r>
          </a:p>
          <a:p>
            <a:pPr>
              <a:spcAft>
                <a:spcPts val="300"/>
              </a:spcAft>
            </a:pPr>
            <a:r>
              <a:rPr lang="en-US" sz="1500" b="1" dirty="0"/>
              <a:t>doctor</a:t>
            </a:r>
            <a:r>
              <a:rPr lang="en-US" sz="1500" dirty="0"/>
              <a:t>: Is your doctor a primary source of information about nutrition?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BB9BE1C-21CB-40FE-BB5F-5CCA027C78FC}"/>
              </a:ext>
            </a:extLst>
          </p:cNvPr>
          <p:cNvSpPr/>
          <p:nvPr/>
        </p:nvSpPr>
        <p:spPr>
          <a:xfrm>
            <a:off x="8208519" y="3031688"/>
            <a:ext cx="33668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Week 10 Nutrition Naive Bayes.py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701AF7-7825-4B14-BDDA-CE583BBBCE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99200" y="6428792"/>
            <a:ext cx="4114800" cy="365125"/>
          </a:xfrm>
        </p:spPr>
        <p:txBody>
          <a:bodyPr/>
          <a:lstStyle/>
          <a:p>
            <a:r>
              <a:rPr lang="en-US" dirty="0"/>
              <a:t>Copyright © 2020 by Ming-Long Lam, Ph.D.</a:t>
            </a:r>
          </a:p>
        </p:txBody>
      </p:sp>
    </p:spTree>
    <p:extLst>
      <p:ext uri="{BB962C8B-B14F-4D97-AF65-F5344CB8AC3E}">
        <p14:creationId xmlns:p14="http://schemas.microsoft.com/office/powerpoint/2010/main" val="183727329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Nutrition Information: Conditional Probability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7531" y="1825625"/>
            <a:ext cx="6159759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/>
              <a:t>Conditional Probabilities of supps = </a:t>
            </a:r>
            <a:r>
              <a:rPr lang="en-US" b="1" dirty="0">
                <a:solidFill>
                  <a:srgbClr val="FF0000"/>
                </a:solidFill>
              </a:rPr>
              <a:t>Yes</a:t>
            </a:r>
            <a:r>
              <a:rPr lang="en-US" b="1" dirty="0"/>
              <a:t> given tv, magazine, friends, and doctor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dirty="0"/>
              <a:t>Pr(supps = </a:t>
            </a:r>
            <a:r>
              <a:rPr lang="en-US" dirty="0" err="1"/>
              <a:t>Yes|tv</a:t>
            </a:r>
            <a:r>
              <a:rPr lang="en-US" dirty="0"/>
              <a:t> = Yes, magazine = Yes,</a:t>
            </a:r>
            <a:br>
              <a:rPr lang="en-US" dirty="0"/>
            </a:br>
            <a:r>
              <a:rPr lang="en-US" dirty="0"/>
              <a:t>friends = Yes, doctor = Yes)</a:t>
            </a:r>
          </a:p>
          <a:p>
            <a:pPr>
              <a:spcBef>
                <a:spcPts val="600"/>
              </a:spcBef>
              <a:buFont typeface="Symbol" panose="05050102010706020507" pitchFamily="18" charset="2"/>
              <a:buChar char="µ"/>
            </a:pPr>
            <a:r>
              <a:rPr lang="en-US" dirty="0"/>
              <a:t>Pr(supps = Yes)</a:t>
            </a:r>
            <a:br>
              <a:rPr lang="en-US" dirty="0"/>
            </a:br>
            <a:r>
              <a:rPr lang="en-US" dirty="0"/>
              <a:t>× Pr(tv = Yes |supps = Yes)</a:t>
            </a:r>
            <a:br>
              <a:rPr lang="en-US" dirty="0"/>
            </a:br>
            <a:r>
              <a:rPr lang="en-US" dirty="0"/>
              <a:t>× Pr(magazine = </a:t>
            </a:r>
            <a:r>
              <a:rPr lang="en-US" dirty="0" err="1"/>
              <a:t>Yes|supps</a:t>
            </a:r>
            <a:r>
              <a:rPr lang="en-US" dirty="0"/>
              <a:t> = Yes)</a:t>
            </a:r>
            <a:br>
              <a:rPr lang="en-US" dirty="0"/>
            </a:br>
            <a:r>
              <a:rPr lang="en-US" dirty="0"/>
              <a:t>× Pr(friends = </a:t>
            </a:r>
            <a:r>
              <a:rPr lang="en-US" dirty="0" err="1"/>
              <a:t>Yes|supps</a:t>
            </a:r>
            <a:r>
              <a:rPr lang="en-US" dirty="0"/>
              <a:t> = Yes)</a:t>
            </a:r>
            <a:br>
              <a:rPr lang="en-US" dirty="0"/>
            </a:br>
            <a:r>
              <a:rPr lang="en-US" dirty="0"/>
              <a:t>× Pr(doctor = </a:t>
            </a:r>
            <a:r>
              <a:rPr lang="en-US" dirty="0" err="1"/>
              <a:t>Yes|supps</a:t>
            </a:r>
            <a:r>
              <a:rPr lang="en-US" dirty="0"/>
              <a:t> = Yes)</a:t>
            </a:r>
            <a:br>
              <a:rPr lang="en-US" dirty="0"/>
            </a:br>
            <a:endParaRPr lang="en-US" dirty="0"/>
          </a:p>
          <a:p>
            <a:pPr marL="0" indent="0">
              <a:spcBef>
                <a:spcPts val="600"/>
              </a:spcBef>
              <a:buNone/>
            </a:pPr>
            <a:r>
              <a:rPr lang="en-US" dirty="0"/>
              <a:t>= (66/173) × (34/66) × (42/66)</a:t>
            </a:r>
            <a:br>
              <a:rPr lang="en-US" dirty="0"/>
            </a:br>
            <a:r>
              <a:rPr lang="en-US" dirty="0"/>
              <a:t> × (22/66) × (39/66)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= </a:t>
            </a:r>
            <a:r>
              <a:rPr lang="en-US" dirty="0"/>
              <a:t>0.0246341502253221 </a:t>
            </a:r>
            <a:endParaRPr lang="en-US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49</a:t>
            </a:fld>
            <a:endParaRPr lang="en-US"/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D8958B45-8150-431C-A3AE-3F9B099BA3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547916"/>
              </p:ext>
            </p:extLst>
          </p:nvPr>
        </p:nvGraphicFramePr>
        <p:xfrm>
          <a:off x="7350578" y="1577181"/>
          <a:ext cx="4196443" cy="762000"/>
        </p:xfrm>
        <a:graphic>
          <a:graphicData uri="http://schemas.openxmlformats.org/drawingml/2006/table">
            <a:tbl>
              <a:tblPr/>
              <a:tblGrid>
                <a:gridCol w="865415">
                  <a:extLst>
                    <a:ext uri="{9D8B030D-6E8A-4147-A177-3AD203B41FA5}">
                      <a16:colId xmlns:a16="http://schemas.microsoft.com/office/drawing/2014/main" val="2924759904"/>
                    </a:ext>
                  </a:extLst>
                </a:gridCol>
                <a:gridCol w="1418253">
                  <a:extLst>
                    <a:ext uri="{9D8B030D-6E8A-4147-A177-3AD203B41FA5}">
                      <a16:colId xmlns:a16="http://schemas.microsoft.com/office/drawing/2014/main" val="3279812509"/>
                    </a:ext>
                  </a:extLst>
                </a:gridCol>
                <a:gridCol w="1912775">
                  <a:extLst>
                    <a:ext uri="{9D8B030D-6E8A-4147-A177-3AD203B41FA5}">
                      <a16:colId xmlns:a16="http://schemas.microsoft.com/office/drawing/2014/main" val="960664490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supps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Count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Class Probability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770729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0.38150289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457613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0.61849711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794379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9004002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CBA487DB-2342-4180-8A7D-ABEF1A95D0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7451731"/>
              </p:ext>
            </p:extLst>
          </p:nvPr>
        </p:nvGraphicFramePr>
        <p:xfrm>
          <a:off x="7350577" y="2521744"/>
          <a:ext cx="4196444" cy="762000"/>
        </p:xfrm>
        <a:graphic>
          <a:graphicData uri="http://schemas.openxmlformats.org/drawingml/2006/table">
            <a:tbl>
              <a:tblPr/>
              <a:tblGrid>
                <a:gridCol w="894650">
                  <a:extLst>
                    <a:ext uri="{9D8B030D-6E8A-4147-A177-3AD203B41FA5}">
                      <a16:colId xmlns:a16="http://schemas.microsoft.com/office/drawing/2014/main" val="1839133708"/>
                    </a:ext>
                  </a:extLst>
                </a:gridCol>
                <a:gridCol w="1100598">
                  <a:extLst>
                    <a:ext uri="{9D8B030D-6E8A-4147-A177-3AD203B41FA5}">
                      <a16:colId xmlns:a16="http://schemas.microsoft.com/office/drawing/2014/main" val="3896129911"/>
                    </a:ext>
                  </a:extLst>
                </a:gridCol>
                <a:gridCol w="1100598">
                  <a:extLst>
                    <a:ext uri="{9D8B030D-6E8A-4147-A177-3AD203B41FA5}">
                      <a16:colId xmlns:a16="http://schemas.microsoft.com/office/drawing/2014/main" val="4186414634"/>
                    </a:ext>
                  </a:extLst>
                </a:gridCol>
                <a:gridCol w="1100598">
                  <a:extLst>
                    <a:ext uri="{9D8B030D-6E8A-4147-A177-3AD203B41FA5}">
                      <a16:colId xmlns:a16="http://schemas.microsoft.com/office/drawing/2014/main" val="2424636878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Count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tv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540739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supps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348219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9642587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8838811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9EEE7373-F58E-4610-AC94-921227C0EE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9499140"/>
              </p:ext>
            </p:extLst>
          </p:nvPr>
        </p:nvGraphicFramePr>
        <p:xfrm>
          <a:off x="7350577" y="3482181"/>
          <a:ext cx="4196444" cy="762000"/>
        </p:xfrm>
        <a:graphic>
          <a:graphicData uri="http://schemas.openxmlformats.org/drawingml/2006/table">
            <a:tbl>
              <a:tblPr/>
              <a:tblGrid>
                <a:gridCol w="894650">
                  <a:extLst>
                    <a:ext uri="{9D8B030D-6E8A-4147-A177-3AD203B41FA5}">
                      <a16:colId xmlns:a16="http://schemas.microsoft.com/office/drawing/2014/main" val="1839133708"/>
                    </a:ext>
                  </a:extLst>
                </a:gridCol>
                <a:gridCol w="1100598">
                  <a:extLst>
                    <a:ext uri="{9D8B030D-6E8A-4147-A177-3AD203B41FA5}">
                      <a16:colId xmlns:a16="http://schemas.microsoft.com/office/drawing/2014/main" val="3896129911"/>
                    </a:ext>
                  </a:extLst>
                </a:gridCol>
                <a:gridCol w="1100598">
                  <a:extLst>
                    <a:ext uri="{9D8B030D-6E8A-4147-A177-3AD203B41FA5}">
                      <a16:colId xmlns:a16="http://schemas.microsoft.com/office/drawing/2014/main" val="4186414634"/>
                    </a:ext>
                  </a:extLst>
                </a:gridCol>
                <a:gridCol w="1100598">
                  <a:extLst>
                    <a:ext uri="{9D8B030D-6E8A-4147-A177-3AD203B41FA5}">
                      <a16:colId xmlns:a16="http://schemas.microsoft.com/office/drawing/2014/main" val="2424636878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Count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magazine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540739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supps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348219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9642587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8838811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3BE368F1-0353-439A-966E-57CB7E8F9A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7864573"/>
              </p:ext>
            </p:extLst>
          </p:nvPr>
        </p:nvGraphicFramePr>
        <p:xfrm>
          <a:off x="7350577" y="4442618"/>
          <a:ext cx="4196444" cy="762000"/>
        </p:xfrm>
        <a:graphic>
          <a:graphicData uri="http://schemas.openxmlformats.org/drawingml/2006/table">
            <a:tbl>
              <a:tblPr/>
              <a:tblGrid>
                <a:gridCol w="894650">
                  <a:extLst>
                    <a:ext uri="{9D8B030D-6E8A-4147-A177-3AD203B41FA5}">
                      <a16:colId xmlns:a16="http://schemas.microsoft.com/office/drawing/2014/main" val="1839133708"/>
                    </a:ext>
                  </a:extLst>
                </a:gridCol>
                <a:gridCol w="1100598">
                  <a:extLst>
                    <a:ext uri="{9D8B030D-6E8A-4147-A177-3AD203B41FA5}">
                      <a16:colId xmlns:a16="http://schemas.microsoft.com/office/drawing/2014/main" val="3896129911"/>
                    </a:ext>
                  </a:extLst>
                </a:gridCol>
                <a:gridCol w="1100598">
                  <a:extLst>
                    <a:ext uri="{9D8B030D-6E8A-4147-A177-3AD203B41FA5}">
                      <a16:colId xmlns:a16="http://schemas.microsoft.com/office/drawing/2014/main" val="4186414634"/>
                    </a:ext>
                  </a:extLst>
                </a:gridCol>
                <a:gridCol w="1100598">
                  <a:extLst>
                    <a:ext uri="{9D8B030D-6E8A-4147-A177-3AD203B41FA5}">
                      <a16:colId xmlns:a16="http://schemas.microsoft.com/office/drawing/2014/main" val="2424636878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Count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friends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540739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supps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348219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9642587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8838811"/>
                  </a:ext>
                </a:extLst>
              </a:tr>
            </a:tbl>
          </a:graphicData>
        </a:graphic>
      </p:graphicFrame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84CB1D1D-0365-48B4-B862-764AEE0279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6874762"/>
              </p:ext>
            </p:extLst>
          </p:nvPr>
        </p:nvGraphicFramePr>
        <p:xfrm>
          <a:off x="7350577" y="5372100"/>
          <a:ext cx="4196444" cy="762000"/>
        </p:xfrm>
        <a:graphic>
          <a:graphicData uri="http://schemas.openxmlformats.org/drawingml/2006/table">
            <a:tbl>
              <a:tblPr/>
              <a:tblGrid>
                <a:gridCol w="894650">
                  <a:extLst>
                    <a:ext uri="{9D8B030D-6E8A-4147-A177-3AD203B41FA5}">
                      <a16:colId xmlns:a16="http://schemas.microsoft.com/office/drawing/2014/main" val="1839133708"/>
                    </a:ext>
                  </a:extLst>
                </a:gridCol>
                <a:gridCol w="1100598">
                  <a:extLst>
                    <a:ext uri="{9D8B030D-6E8A-4147-A177-3AD203B41FA5}">
                      <a16:colId xmlns:a16="http://schemas.microsoft.com/office/drawing/2014/main" val="3896129911"/>
                    </a:ext>
                  </a:extLst>
                </a:gridCol>
                <a:gridCol w="1100598">
                  <a:extLst>
                    <a:ext uri="{9D8B030D-6E8A-4147-A177-3AD203B41FA5}">
                      <a16:colId xmlns:a16="http://schemas.microsoft.com/office/drawing/2014/main" val="4186414634"/>
                    </a:ext>
                  </a:extLst>
                </a:gridCol>
                <a:gridCol w="1100598">
                  <a:extLst>
                    <a:ext uri="{9D8B030D-6E8A-4147-A177-3AD203B41FA5}">
                      <a16:colId xmlns:a16="http://schemas.microsoft.com/office/drawing/2014/main" val="2424636878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Count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doctor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540739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supps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348219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9642587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8838811"/>
                  </a:ext>
                </a:extLst>
              </a:tr>
            </a:tbl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E38A8F-1678-4037-9F25-0EE1815366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by Ming-Long Lam, Ph.D.</a:t>
            </a:r>
          </a:p>
        </p:txBody>
      </p:sp>
    </p:spTree>
    <p:extLst>
      <p:ext uri="{BB962C8B-B14F-4D97-AF65-F5344CB8AC3E}">
        <p14:creationId xmlns:p14="http://schemas.microsoft.com/office/powerpoint/2010/main" val="37966190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chemeClr val="bg1"/>
                </a:solidFill>
              </a:rPr>
              <a:t>Directed Acyclic Graph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5</a:t>
            </a:fld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EE06960-B330-44B0-9475-6F430AFD297F}"/>
              </a:ext>
            </a:extLst>
          </p:cNvPr>
          <p:cNvSpPr/>
          <p:nvPr/>
        </p:nvSpPr>
        <p:spPr>
          <a:xfrm>
            <a:off x="3296822" y="1690688"/>
            <a:ext cx="2155371" cy="1156996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Weather Condition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21C34B6-E382-4DB2-A264-B1AB116F5C1E}"/>
              </a:ext>
            </a:extLst>
          </p:cNvPr>
          <p:cNvSpPr/>
          <p:nvPr/>
        </p:nvSpPr>
        <p:spPr>
          <a:xfrm>
            <a:off x="5472388" y="3430173"/>
            <a:ext cx="2155371" cy="1156996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Rained Before?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ACB3058-A2B7-4203-99FC-8F102F92DEBE}"/>
              </a:ext>
            </a:extLst>
          </p:cNvPr>
          <p:cNvSpPr/>
          <p:nvPr/>
        </p:nvSpPr>
        <p:spPr>
          <a:xfrm>
            <a:off x="838200" y="3430173"/>
            <a:ext cx="2155371" cy="1156996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Sprinkler On?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A34B6DD-DDFD-4247-A25C-EFD08DE8398E}"/>
              </a:ext>
            </a:extLst>
          </p:cNvPr>
          <p:cNvSpPr/>
          <p:nvPr/>
        </p:nvSpPr>
        <p:spPr>
          <a:xfrm>
            <a:off x="3317017" y="5339096"/>
            <a:ext cx="2155371" cy="1156996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Grass Condition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D05DFDD-4F3E-4AC5-A2F4-C84B8CC5151E}"/>
              </a:ext>
            </a:extLst>
          </p:cNvPr>
          <p:cNvCxnSpPr>
            <a:stCxn id="8" idx="3"/>
            <a:endCxn id="10" idx="7"/>
          </p:cNvCxnSpPr>
          <p:nvPr/>
        </p:nvCxnSpPr>
        <p:spPr>
          <a:xfrm flipH="1">
            <a:off x="2677924" y="2678246"/>
            <a:ext cx="934545" cy="92136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C02FD11-7D65-40B3-90A0-711FDC4914F4}"/>
              </a:ext>
            </a:extLst>
          </p:cNvPr>
          <p:cNvCxnSpPr>
            <a:cxnSpLocks/>
            <a:endCxn id="11" idx="7"/>
          </p:cNvCxnSpPr>
          <p:nvPr/>
        </p:nvCxnSpPr>
        <p:spPr>
          <a:xfrm flipH="1">
            <a:off x="5156741" y="4587169"/>
            <a:ext cx="1385647" cy="92136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BB61FD2-656B-48B8-BE8F-9D6036F5E69B}"/>
              </a:ext>
            </a:extLst>
          </p:cNvPr>
          <p:cNvCxnSpPr>
            <a:cxnSpLocks/>
          </p:cNvCxnSpPr>
          <p:nvPr/>
        </p:nvCxnSpPr>
        <p:spPr>
          <a:xfrm>
            <a:off x="5097666" y="2718089"/>
            <a:ext cx="934540" cy="76500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553533F-3471-41BA-93CD-FDD2CC3026F0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1996751" y="4587169"/>
            <a:ext cx="1635913" cy="92136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A2E4584-197F-4F4C-8D3A-8397C61B2C33}"/>
              </a:ext>
            </a:extLst>
          </p:cNvPr>
          <p:cNvSpPr txBox="1"/>
          <p:nvPr/>
        </p:nvSpPr>
        <p:spPr>
          <a:xfrm>
            <a:off x="5603821" y="1560501"/>
            <a:ext cx="11359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Sunny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Cloudy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Rainy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2573B1D-E4A8-4E1B-BD89-BB1AD7DF96EB}"/>
              </a:ext>
            </a:extLst>
          </p:cNvPr>
          <p:cNvSpPr txBox="1"/>
          <p:nvPr/>
        </p:nvSpPr>
        <p:spPr>
          <a:xfrm>
            <a:off x="1316371" y="4692765"/>
            <a:ext cx="11359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8EE178E-E8ED-456E-B243-3E5BC2575845}"/>
              </a:ext>
            </a:extLst>
          </p:cNvPr>
          <p:cNvSpPr txBox="1"/>
          <p:nvPr/>
        </p:nvSpPr>
        <p:spPr>
          <a:xfrm>
            <a:off x="6542388" y="4542121"/>
            <a:ext cx="11359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6C87679-C02E-48D6-B8E2-88A9135F6EF6}"/>
              </a:ext>
            </a:extLst>
          </p:cNvPr>
          <p:cNvSpPr txBox="1"/>
          <p:nvPr/>
        </p:nvSpPr>
        <p:spPr>
          <a:xfrm>
            <a:off x="3806376" y="4643727"/>
            <a:ext cx="11359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Wet</a:t>
            </a:r>
          </a:p>
        </p:txBody>
      </p:sp>
      <p:pic>
        <p:nvPicPr>
          <p:cNvPr id="32" name="Content Placeholder 31" descr="Person eating">
            <a:extLst>
              <a:ext uri="{FF2B5EF4-FFF2-40B4-BE49-F238E27FC236}">
                <a16:creationId xmlns:a16="http://schemas.microsoft.com/office/drawing/2014/main" id="{F2B7E14D-CCA1-425E-9554-7E7DA77436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20082" y="3650121"/>
            <a:ext cx="2633544" cy="2633544"/>
          </a:xfrm>
        </p:spPr>
      </p:pic>
      <p:sp>
        <p:nvSpPr>
          <p:cNvPr id="28" name="Thought Bubble: Cloud 27">
            <a:extLst>
              <a:ext uri="{FF2B5EF4-FFF2-40B4-BE49-F238E27FC236}">
                <a16:creationId xmlns:a16="http://schemas.microsoft.com/office/drawing/2014/main" id="{95F08DBC-FE50-4735-888E-52E337D97F58}"/>
              </a:ext>
            </a:extLst>
          </p:cNvPr>
          <p:cNvSpPr/>
          <p:nvPr/>
        </p:nvSpPr>
        <p:spPr>
          <a:xfrm>
            <a:off x="8413063" y="1492518"/>
            <a:ext cx="3080658" cy="2058421"/>
          </a:xfrm>
          <a:prstGeom prst="cloudCallou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If the grass is wet, what is the probability that it has rained before?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877A205-9662-46A4-AEC2-A943591971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by Ming-Long Lam, Ph.D.</a:t>
            </a:r>
          </a:p>
        </p:txBody>
      </p:sp>
    </p:spTree>
    <p:extLst>
      <p:ext uri="{BB962C8B-B14F-4D97-AF65-F5344CB8AC3E}">
        <p14:creationId xmlns:p14="http://schemas.microsoft.com/office/powerpoint/2010/main" val="356148543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Nutrition Information: Conditional Probability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7532" y="1825625"/>
            <a:ext cx="6150428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/>
              <a:t>Conditional Probabilities of supps = </a:t>
            </a:r>
            <a:r>
              <a:rPr lang="en-US" b="1" dirty="0">
                <a:solidFill>
                  <a:srgbClr val="FF0000"/>
                </a:solidFill>
              </a:rPr>
              <a:t>No</a:t>
            </a:r>
            <a:r>
              <a:rPr lang="en-US" b="1" dirty="0"/>
              <a:t> given tv, magazine, friends, and doctor</a:t>
            </a:r>
          </a:p>
          <a:p>
            <a:pPr marL="0" indent="0">
              <a:buNone/>
            </a:pPr>
            <a:r>
              <a:rPr lang="en-US" dirty="0"/>
              <a:t>Pr(supps = </a:t>
            </a:r>
            <a:r>
              <a:rPr lang="en-US" dirty="0" err="1"/>
              <a:t>No|tv</a:t>
            </a:r>
            <a:r>
              <a:rPr lang="en-US" dirty="0"/>
              <a:t> = Yes, magazine = Yes,</a:t>
            </a:r>
            <a:br>
              <a:rPr lang="en-US" dirty="0"/>
            </a:br>
            <a:r>
              <a:rPr lang="en-US" dirty="0"/>
              <a:t>friends = Yes, doctor = Yes)</a:t>
            </a:r>
          </a:p>
          <a:p>
            <a:pPr>
              <a:buFont typeface="Symbol" panose="05050102010706020507" pitchFamily="18" charset="2"/>
              <a:buChar char="µ"/>
            </a:pPr>
            <a:r>
              <a:rPr lang="en-US" dirty="0"/>
              <a:t>Pr(supps = No)</a:t>
            </a:r>
            <a:br>
              <a:rPr lang="en-US" dirty="0"/>
            </a:br>
            <a:r>
              <a:rPr lang="en-US" dirty="0"/>
              <a:t>× Pr(tv = Yes |supps = No)</a:t>
            </a:r>
            <a:br>
              <a:rPr lang="en-US" dirty="0"/>
            </a:br>
            <a:r>
              <a:rPr lang="en-US" dirty="0"/>
              <a:t>× Pr(magazine = </a:t>
            </a:r>
            <a:r>
              <a:rPr lang="en-US" dirty="0" err="1"/>
              <a:t>Yes|supps</a:t>
            </a:r>
            <a:r>
              <a:rPr lang="en-US" dirty="0"/>
              <a:t> = No)</a:t>
            </a:r>
            <a:br>
              <a:rPr lang="en-US" dirty="0"/>
            </a:br>
            <a:r>
              <a:rPr lang="en-US" dirty="0"/>
              <a:t>× Pr(friends = </a:t>
            </a:r>
            <a:r>
              <a:rPr lang="en-US" dirty="0" err="1"/>
              <a:t>Yes|supps</a:t>
            </a:r>
            <a:r>
              <a:rPr lang="en-US" dirty="0"/>
              <a:t> = No)</a:t>
            </a:r>
            <a:br>
              <a:rPr lang="en-US" dirty="0"/>
            </a:br>
            <a:r>
              <a:rPr lang="en-US" dirty="0"/>
              <a:t>× Pr(doctor = </a:t>
            </a:r>
            <a:r>
              <a:rPr lang="en-US" dirty="0" err="1"/>
              <a:t>Yes|supps</a:t>
            </a:r>
            <a:r>
              <a:rPr lang="en-US" dirty="0"/>
              <a:t> = No)</a:t>
            </a:r>
            <a:br>
              <a:rPr lang="en-US" dirty="0"/>
            </a:br>
            <a:endParaRPr lang="en-US" dirty="0"/>
          </a:p>
          <a:p>
            <a:pPr marL="0" indent="0">
              <a:buNone/>
            </a:pPr>
            <a:r>
              <a:rPr lang="en-US" dirty="0"/>
              <a:t>= (107/173) × (51/107) × (62/107)</a:t>
            </a:r>
            <a:br>
              <a:rPr lang="en-US" dirty="0"/>
            </a:br>
            <a:r>
              <a:rPr lang="en-US" dirty="0"/>
              <a:t>× (30/107) × (68/107)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= </a:t>
            </a:r>
            <a:r>
              <a:rPr lang="en-US" dirty="0"/>
              <a:t>0.030436492074722 </a:t>
            </a:r>
            <a:endParaRPr lang="en-US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50</a:t>
            </a:fld>
            <a:endParaRPr lang="en-US"/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D8958B45-8150-431C-A3AE-3F9B099BA3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6504671"/>
              </p:ext>
            </p:extLst>
          </p:nvPr>
        </p:nvGraphicFramePr>
        <p:xfrm>
          <a:off x="7350578" y="1577181"/>
          <a:ext cx="4196443" cy="762000"/>
        </p:xfrm>
        <a:graphic>
          <a:graphicData uri="http://schemas.openxmlformats.org/drawingml/2006/table">
            <a:tbl>
              <a:tblPr/>
              <a:tblGrid>
                <a:gridCol w="865415">
                  <a:extLst>
                    <a:ext uri="{9D8B030D-6E8A-4147-A177-3AD203B41FA5}">
                      <a16:colId xmlns:a16="http://schemas.microsoft.com/office/drawing/2014/main" val="2924759904"/>
                    </a:ext>
                  </a:extLst>
                </a:gridCol>
                <a:gridCol w="1418253">
                  <a:extLst>
                    <a:ext uri="{9D8B030D-6E8A-4147-A177-3AD203B41FA5}">
                      <a16:colId xmlns:a16="http://schemas.microsoft.com/office/drawing/2014/main" val="3279812509"/>
                    </a:ext>
                  </a:extLst>
                </a:gridCol>
                <a:gridCol w="1912775">
                  <a:extLst>
                    <a:ext uri="{9D8B030D-6E8A-4147-A177-3AD203B41FA5}">
                      <a16:colId xmlns:a16="http://schemas.microsoft.com/office/drawing/2014/main" val="960664490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supps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Count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Class Probability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770729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0.38150289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457613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0.61849711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794379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9004002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CBA487DB-2342-4180-8A7D-ABEF1A95D0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0976594"/>
              </p:ext>
            </p:extLst>
          </p:nvPr>
        </p:nvGraphicFramePr>
        <p:xfrm>
          <a:off x="7350577" y="2521744"/>
          <a:ext cx="4196444" cy="762000"/>
        </p:xfrm>
        <a:graphic>
          <a:graphicData uri="http://schemas.openxmlformats.org/drawingml/2006/table">
            <a:tbl>
              <a:tblPr/>
              <a:tblGrid>
                <a:gridCol w="894650">
                  <a:extLst>
                    <a:ext uri="{9D8B030D-6E8A-4147-A177-3AD203B41FA5}">
                      <a16:colId xmlns:a16="http://schemas.microsoft.com/office/drawing/2014/main" val="1839133708"/>
                    </a:ext>
                  </a:extLst>
                </a:gridCol>
                <a:gridCol w="1100598">
                  <a:extLst>
                    <a:ext uri="{9D8B030D-6E8A-4147-A177-3AD203B41FA5}">
                      <a16:colId xmlns:a16="http://schemas.microsoft.com/office/drawing/2014/main" val="3896129911"/>
                    </a:ext>
                  </a:extLst>
                </a:gridCol>
                <a:gridCol w="1100598">
                  <a:extLst>
                    <a:ext uri="{9D8B030D-6E8A-4147-A177-3AD203B41FA5}">
                      <a16:colId xmlns:a16="http://schemas.microsoft.com/office/drawing/2014/main" val="4186414634"/>
                    </a:ext>
                  </a:extLst>
                </a:gridCol>
                <a:gridCol w="1100598">
                  <a:extLst>
                    <a:ext uri="{9D8B030D-6E8A-4147-A177-3AD203B41FA5}">
                      <a16:colId xmlns:a16="http://schemas.microsoft.com/office/drawing/2014/main" val="2424636878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Count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tv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540739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supps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348219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9642587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8838811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9EEE7373-F58E-4610-AC94-921227C0EE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1287674"/>
              </p:ext>
            </p:extLst>
          </p:nvPr>
        </p:nvGraphicFramePr>
        <p:xfrm>
          <a:off x="7350577" y="3482181"/>
          <a:ext cx="4196444" cy="762000"/>
        </p:xfrm>
        <a:graphic>
          <a:graphicData uri="http://schemas.openxmlformats.org/drawingml/2006/table">
            <a:tbl>
              <a:tblPr/>
              <a:tblGrid>
                <a:gridCol w="894650">
                  <a:extLst>
                    <a:ext uri="{9D8B030D-6E8A-4147-A177-3AD203B41FA5}">
                      <a16:colId xmlns:a16="http://schemas.microsoft.com/office/drawing/2014/main" val="1839133708"/>
                    </a:ext>
                  </a:extLst>
                </a:gridCol>
                <a:gridCol w="1100598">
                  <a:extLst>
                    <a:ext uri="{9D8B030D-6E8A-4147-A177-3AD203B41FA5}">
                      <a16:colId xmlns:a16="http://schemas.microsoft.com/office/drawing/2014/main" val="3896129911"/>
                    </a:ext>
                  </a:extLst>
                </a:gridCol>
                <a:gridCol w="1100598">
                  <a:extLst>
                    <a:ext uri="{9D8B030D-6E8A-4147-A177-3AD203B41FA5}">
                      <a16:colId xmlns:a16="http://schemas.microsoft.com/office/drawing/2014/main" val="4186414634"/>
                    </a:ext>
                  </a:extLst>
                </a:gridCol>
                <a:gridCol w="1100598">
                  <a:extLst>
                    <a:ext uri="{9D8B030D-6E8A-4147-A177-3AD203B41FA5}">
                      <a16:colId xmlns:a16="http://schemas.microsoft.com/office/drawing/2014/main" val="2424636878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Count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magazine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540739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supps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348219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9642587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8838811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3BE368F1-0353-439A-966E-57CB7E8F9A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5703618"/>
              </p:ext>
            </p:extLst>
          </p:nvPr>
        </p:nvGraphicFramePr>
        <p:xfrm>
          <a:off x="7350577" y="4442618"/>
          <a:ext cx="4196444" cy="762000"/>
        </p:xfrm>
        <a:graphic>
          <a:graphicData uri="http://schemas.openxmlformats.org/drawingml/2006/table">
            <a:tbl>
              <a:tblPr/>
              <a:tblGrid>
                <a:gridCol w="894650">
                  <a:extLst>
                    <a:ext uri="{9D8B030D-6E8A-4147-A177-3AD203B41FA5}">
                      <a16:colId xmlns:a16="http://schemas.microsoft.com/office/drawing/2014/main" val="1839133708"/>
                    </a:ext>
                  </a:extLst>
                </a:gridCol>
                <a:gridCol w="1100598">
                  <a:extLst>
                    <a:ext uri="{9D8B030D-6E8A-4147-A177-3AD203B41FA5}">
                      <a16:colId xmlns:a16="http://schemas.microsoft.com/office/drawing/2014/main" val="3896129911"/>
                    </a:ext>
                  </a:extLst>
                </a:gridCol>
                <a:gridCol w="1100598">
                  <a:extLst>
                    <a:ext uri="{9D8B030D-6E8A-4147-A177-3AD203B41FA5}">
                      <a16:colId xmlns:a16="http://schemas.microsoft.com/office/drawing/2014/main" val="4186414634"/>
                    </a:ext>
                  </a:extLst>
                </a:gridCol>
                <a:gridCol w="1100598">
                  <a:extLst>
                    <a:ext uri="{9D8B030D-6E8A-4147-A177-3AD203B41FA5}">
                      <a16:colId xmlns:a16="http://schemas.microsoft.com/office/drawing/2014/main" val="2424636878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Count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friends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540739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supps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348219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9642587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8838811"/>
                  </a:ext>
                </a:extLst>
              </a:tr>
            </a:tbl>
          </a:graphicData>
        </a:graphic>
      </p:graphicFrame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84CB1D1D-0365-48B4-B862-764AEE0279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9474972"/>
              </p:ext>
            </p:extLst>
          </p:nvPr>
        </p:nvGraphicFramePr>
        <p:xfrm>
          <a:off x="7350577" y="5372100"/>
          <a:ext cx="4196444" cy="762000"/>
        </p:xfrm>
        <a:graphic>
          <a:graphicData uri="http://schemas.openxmlformats.org/drawingml/2006/table">
            <a:tbl>
              <a:tblPr/>
              <a:tblGrid>
                <a:gridCol w="894650">
                  <a:extLst>
                    <a:ext uri="{9D8B030D-6E8A-4147-A177-3AD203B41FA5}">
                      <a16:colId xmlns:a16="http://schemas.microsoft.com/office/drawing/2014/main" val="1839133708"/>
                    </a:ext>
                  </a:extLst>
                </a:gridCol>
                <a:gridCol w="1100598">
                  <a:extLst>
                    <a:ext uri="{9D8B030D-6E8A-4147-A177-3AD203B41FA5}">
                      <a16:colId xmlns:a16="http://schemas.microsoft.com/office/drawing/2014/main" val="3896129911"/>
                    </a:ext>
                  </a:extLst>
                </a:gridCol>
                <a:gridCol w="1100598">
                  <a:extLst>
                    <a:ext uri="{9D8B030D-6E8A-4147-A177-3AD203B41FA5}">
                      <a16:colId xmlns:a16="http://schemas.microsoft.com/office/drawing/2014/main" val="4186414634"/>
                    </a:ext>
                  </a:extLst>
                </a:gridCol>
                <a:gridCol w="1100598">
                  <a:extLst>
                    <a:ext uri="{9D8B030D-6E8A-4147-A177-3AD203B41FA5}">
                      <a16:colId xmlns:a16="http://schemas.microsoft.com/office/drawing/2014/main" val="2424636878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Count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doctor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540739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supps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348219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9642587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8838811"/>
                  </a:ext>
                </a:extLst>
              </a:tr>
            </a:tbl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5ACB8A-D628-4E17-8DCD-66638AD266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by Ming-Long Lam, Ph.D.</a:t>
            </a:r>
          </a:p>
        </p:txBody>
      </p:sp>
    </p:spTree>
    <p:extLst>
      <p:ext uri="{BB962C8B-B14F-4D97-AF65-F5344CB8AC3E}">
        <p14:creationId xmlns:p14="http://schemas.microsoft.com/office/powerpoint/2010/main" val="39914147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Nutrition Information: Conditional Probability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7531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Recap the results</a:t>
            </a:r>
          </a:p>
          <a:p>
            <a:r>
              <a:rPr lang="en-US" dirty="0"/>
              <a:t>Pr(supps = Yes | tv = Yes, magazine = Yes, friends = Yes, doctor = Yes)</a:t>
            </a:r>
            <a:br>
              <a:rPr lang="en-US" dirty="0"/>
            </a:br>
            <a:r>
              <a:rPr lang="en-US" dirty="0">
                <a:sym typeface="Symbol" panose="05050102010706020507" pitchFamily="18" charset="2"/>
              </a:rPr>
              <a:t></a:t>
            </a:r>
            <a:r>
              <a:rPr lang="en-US" dirty="0"/>
              <a:t> 0.0246341502253221</a:t>
            </a:r>
            <a:endParaRPr lang="en-US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r>
              <a:rPr lang="en-US" dirty="0"/>
              <a:t>Pr(supps = No | tv = Yes, magazine = Yes, friends = Yes, doctor = Yes)</a:t>
            </a:r>
            <a:br>
              <a:rPr lang="en-US" dirty="0"/>
            </a:br>
            <a:r>
              <a:rPr lang="en-US" dirty="0">
                <a:sym typeface="Symbol" panose="05050102010706020507" pitchFamily="18" charset="2"/>
              </a:rPr>
              <a:t> </a:t>
            </a:r>
            <a:r>
              <a:rPr lang="en-US" dirty="0"/>
              <a:t>0.030436492074722</a:t>
            </a:r>
          </a:p>
          <a:p>
            <a:r>
              <a:rPr lang="en-US" dirty="0"/>
              <a:t>The sum is 0.0246341502253221 + 0.030436492074722 = 0.0550706423000441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51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189AFC-A88E-4E41-B8AE-82640B8F1F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by Ming-Long Lam, Ph.D.</a:t>
            </a:r>
          </a:p>
        </p:txBody>
      </p:sp>
    </p:spTree>
    <p:extLst>
      <p:ext uri="{BB962C8B-B14F-4D97-AF65-F5344CB8AC3E}">
        <p14:creationId xmlns:p14="http://schemas.microsoft.com/office/powerpoint/2010/main" val="360599296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Nutrition Information: Conditional Probability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7531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Convert to Valid Probability Values</a:t>
            </a:r>
          </a:p>
          <a:p>
            <a:r>
              <a:rPr lang="en-US" dirty="0"/>
              <a:t>Pr(supps = Yes | tv = Yes, magazine = Yes, friends = Yes, doctor = Yes)</a:t>
            </a:r>
            <a:br>
              <a:rPr lang="en-US" dirty="0"/>
            </a:br>
            <a:r>
              <a:rPr lang="en-US" dirty="0"/>
              <a:t>= 0.0246341502253221 / 0.0550706423000441</a:t>
            </a:r>
            <a:br>
              <a:rPr lang="en-US" dirty="0"/>
            </a:br>
            <a:r>
              <a:rPr lang="en-US" dirty="0"/>
              <a:t>= 0.4473191014 </a:t>
            </a:r>
            <a:endParaRPr lang="en-US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r>
              <a:rPr lang="en-US" dirty="0"/>
              <a:t>Pr(supps = No | tv = Yes, magazine = Yes, friends = Yes, doctor = Yes)</a:t>
            </a:r>
            <a:br>
              <a:rPr lang="en-US" dirty="0"/>
            </a:br>
            <a:r>
              <a:rPr lang="en-US" dirty="0"/>
              <a:t>= 0.030436492074722 / 0.0550706423000441</a:t>
            </a:r>
            <a:br>
              <a:rPr lang="en-US" dirty="0"/>
            </a:br>
            <a:r>
              <a:rPr lang="en-US" dirty="0"/>
              <a:t>= 0.5526808986 </a:t>
            </a:r>
          </a:p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52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5E2973-5FCD-4C7A-B7E9-2598F5E307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by Ming-Long Lam, Ph.D.</a:t>
            </a:r>
          </a:p>
        </p:txBody>
      </p:sp>
    </p:spTree>
    <p:extLst>
      <p:ext uri="{BB962C8B-B14F-4D97-AF65-F5344CB8AC3E}">
        <p14:creationId xmlns:p14="http://schemas.microsoft.com/office/powerpoint/2010/main" val="372263318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Nutrition Information: </a:t>
            </a:r>
            <a:r>
              <a:rPr lang="en-US" b="1" dirty="0" err="1">
                <a:solidFill>
                  <a:schemeClr val="bg1"/>
                </a:solidFill>
              </a:rPr>
              <a:t>BernoulliNB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7531" y="1690687"/>
            <a:ext cx="10515600" cy="4486275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# Make the binary features take values 0 and 1 (was 2=No and 1=Yes)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nutrition[feature] = 2 - nutrition[feature]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xTrain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nutrition[feature].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astype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('category')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yTrain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nutrition[target].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astype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('category')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_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objNB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naive_bayes.BernoulliNB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(alpha = 1.e-10)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thisFit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_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objNB.fit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xTrain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yTrain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print('Probability of each class')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print(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numpy.exp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thisFit.class_log_prior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_))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print('Empirical probability of features given a class, P(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x_i|y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)')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print(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numpy.exp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thisFit.feature_log_prob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_))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print('Number of samples encountered for each class during fitting')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print(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thisFit.class_count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_)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print('Number of samples encountered for each (class, feature) during fitting')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print(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thisFit.feature_count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_)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53</a:t>
            </a:fld>
            <a:endParaRPr lang="en-US"/>
          </a:p>
        </p:txBody>
      </p:sp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49284A7E-89C3-4E65-86AA-339E5801D109}"/>
              </a:ext>
            </a:extLst>
          </p:cNvPr>
          <p:cNvSpPr/>
          <p:nvPr/>
        </p:nvSpPr>
        <p:spPr>
          <a:xfrm>
            <a:off x="8438401" y="3343437"/>
            <a:ext cx="3273490" cy="1736206"/>
          </a:xfrm>
          <a:prstGeom prst="wedgeRoundRectCallout">
            <a:avLst>
              <a:gd name="adj1" fmla="val -122796"/>
              <a:gd name="adj2" fmla="val -59990"/>
              <a:gd name="adj3" fmla="val 16667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Alpha is the additive (Laplace/</a:t>
            </a:r>
            <a:r>
              <a:rPr lang="en-US" sz="1600" dirty="0" err="1"/>
              <a:t>Lidstone</a:t>
            </a:r>
            <a:r>
              <a:rPr lang="en-US" sz="1600" dirty="0"/>
              <a:t>) smoothing parameter (0 for no smoothing).</a:t>
            </a:r>
          </a:p>
          <a:p>
            <a:pPr algn="ctr"/>
            <a:r>
              <a:rPr lang="en-US" sz="1600" dirty="0"/>
              <a:t>Ideally, we want alpha = 0, but this is as small as the function allows.</a:t>
            </a:r>
          </a:p>
        </p:txBody>
      </p: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624AC8C2-6156-44D5-9EAF-6740471E89AA}"/>
              </a:ext>
            </a:extLst>
          </p:cNvPr>
          <p:cNvSpPr/>
          <p:nvPr/>
        </p:nvSpPr>
        <p:spPr>
          <a:xfrm>
            <a:off x="8975897" y="1646400"/>
            <a:ext cx="2198497" cy="819604"/>
          </a:xfrm>
          <a:prstGeom prst="wedgeRoundRectCallout">
            <a:avLst>
              <a:gd name="adj1" fmla="val -90636"/>
              <a:gd name="adj2" fmla="val -24399"/>
              <a:gd name="adj3" fmla="val 16667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The features must take only 0 or 1 values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C01764-0623-47AA-9B8F-97E588A641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by Ming-Long Lam, Ph.D.</a:t>
            </a:r>
          </a:p>
        </p:txBody>
      </p:sp>
    </p:spTree>
    <p:extLst>
      <p:ext uri="{BB962C8B-B14F-4D97-AF65-F5344CB8AC3E}">
        <p14:creationId xmlns:p14="http://schemas.microsoft.com/office/powerpoint/2010/main" val="248298028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Nutrition Information: </a:t>
            </a:r>
            <a:r>
              <a:rPr lang="en-US" b="1" dirty="0" err="1">
                <a:solidFill>
                  <a:schemeClr val="bg1"/>
                </a:solidFill>
              </a:rPr>
              <a:t>BernoulliNB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7531" y="1690687"/>
            <a:ext cx="10515600" cy="4486275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Probability of each class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supps = No  supps = Yes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[0.38150289 0.61849711]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Empirical probability of features given a class, P(</a:t>
            </a:r>
            <a:r>
              <a:rPr lang="en-US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x_i|y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b="1" u="sng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_ tv         magazine   friends    doctor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supps = Yes [[0.51515152 0.63636364 0.33333333 0.59090909]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supps = No   [0.47663551 0.57943925 0.28037383 0.63551402]]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Number of samples encountered for each class during fitting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[ 66. 107.]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Number of samples encountered for each (class, feature) during fitting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supps = Yes [[34. 42. 22. 39.]   # tv magazine friends doctor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supps = No   [51. 62. 30. 68.]]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54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5AC05B-1C21-46D1-A41E-E2AC02ABD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by Ming-Long Lam, Ph.D.</a:t>
            </a:r>
          </a:p>
        </p:txBody>
      </p:sp>
    </p:spTree>
    <p:extLst>
      <p:ext uri="{BB962C8B-B14F-4D97-AF65-F5344CB8AC3E}">
        <p14:creationId xmlns:p14="http://schemas.microsoft.com/office/powerpoint/2010/main" val="309262236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Nutrition Information: </a:t>
            </a:r>
            <a:r>
              <a:rPr lang="en-US" b="1" dirty="0" err="1">
                <a:solidFill>
                  <a:schemeClr val="bg1"/>
                </a:solidFill>
              </a:rPr>
              <a:t>BernoulliNB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7531" y="1690687"/>
            <a:ext cx="10515600" cy="4486275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# Create the all possible combinations of the features' values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xTest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pandas.DataFrame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(list(</a:t>
            </a:r>
            <a:r>
              <a:rPr lang="en-US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itertools.product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([0,1],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repeat = </a:t>
            </a:r>
            <a:r>
              <a:rPr lang="en-US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(feature))),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columns = feature)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# Score the </a:t>
            </a:r>
            <a:r>
              <a:rPr lang="en-US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xTest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and append the predicted probabilities to the </a:t>
            </a:r>
            <a:r>
              <a:rPr lang="en-US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xTest</a:t>
            </a:r>
            <a:endParaRPr lang="en-US" sz="1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yTest_predProb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pandas.DataFrame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(_</a:t>
            </a:r>
            <a:r>
              <a:rPr lang="en-US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objNB.predict_proba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xTest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),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columns = ['</a:t>
            </a:r>
            <a:r>
              <a:rPr lang="en-US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P_suppsYes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', '</a:t>
            </a:r>
            <a:r>
              <a:rPr lang="en-US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P_suppsNo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’])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yTest_score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pandas.concat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([</a:t>
            </a:r>
            <a:r>
              <a:rPr lang="en-US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xTest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yTest_predProb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], axis = 1)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55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3F1065-39FD-437B-904D-B8B4DDE582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by Ming-Long Lam, Ph.D.</a:t>
            </a:r>
          </a:p>
        </p:txBody>
      </p:sp>
    </p:spTree>
    <p:extLst>
      <p:ext uri="{BB962C8B-B14F-4D97-AF65-F5344CB8AC3E}">
        <p14:creationId xmlns:p14="http://schemas.microsoft.com/office/powerpoint/2010/main" val="38430278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Nutrition Information: Naïve Bayes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56</a:t>
            </a:fld>
            <a:endParaRPr lang="en-US"/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047C4E1E-FACF-4E03-A692-F1FFD831125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11618966"/>
              </p:ext>
            </p:extLst>
          </p:nvPr>
        </p:nvGraphicFramePr>
        <p:xfrm>
          <a:off x="838200" y="1825625"/>
          <a:ext cx="10515600" cy="44632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2600">
                  <a:extLst>
                    <a:ext uri="{9D8B030D-6E8A-4147-A177-3AD203B41FA5}">
                      <a16:colId xmlns:a16="http://schemas.microsoft.com/office/drawing/2014/main" val="3052256776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3098239208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31929767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3393109193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3324339619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4214845280"/>
                    </a:ext>
                  </a:extLst>
                </a:gridCol>
              </a:tblGrid>
              <a:tr h="26254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tv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magazine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friends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doctor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P_suppsYes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P_suppsNo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328004672"/>
                  </a:ext>
                </a:extLst>
              </a:tr>
              <a:tr h="26254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0.33938350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0.66061650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496749220"/>
                  </a:ext>
                </a:extLst>
              </a:tr>
              <a:tr h="26254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0.29853915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0.70146085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513433731"/>
                  </a:ext>
                </a:extLst>
              </a:tr>
              <a:tr h="26254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0.39733497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0.60266503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91857724"/>
                  </a:ext>
                </a:extLst>
              </a:tr>
              <a:tr h="26254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0.35324558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0.64675442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245363360"/>
                  </a:ext>
                </a:extLst>
              </a:tr>
              <a:tr h="26254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0.39486710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0.60513290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448271231"/>
                  </a:ext>
                </a:extLst>
              </a:tr>
              <a:tr h="26254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0.35089211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0.64910789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217820681"/>
                  </a:ext>
                </a:extLst>
              </a:tr>
              <a:tr h="26254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0.45575652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0.54424348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951149336"/>
                  </a:ext>
                </a:extLst>
              </a:tr>
              <a:tr h="26254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0.40959031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0.59040969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718475857"/>
                  </a:ext>
                </a:extLst>
              </a:tr>
              <a:tr h="26254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0.37475009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0.62524991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652182269"/>
                  </a:ext>
                </a:extLst>
              </a:tr>
              <a:tr h="26254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0.33178710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0.66821290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935539941"/>
                  </a:ext>
                </a:extLst>
              </a:tr>
              <a:tr h="26254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0.43476616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0.56523384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557351385"/>
                  </a:ext>
                </a:extLst>
              </a:tr>
              <a:tr h="26254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0.38920564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0.61079436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394670887"/>
                  </a:ext>
                </a:extLst>
              </a:tr>
              <a:tr h="26254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0.43223255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0.56776745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199680360"/>
                  </a:ext>
                </a:extLst>
              </a:tr>
              <a:tr h="26254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0.38675587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0.61324413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607000394"/>
                  </a:ext>
                </a:extLst>
              </a:tr>
              <a:tr h="26254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0.49417844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0.50582156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578537603"/>
                  </a:ext>
                </a:extLst>
              </a:tr>
              <a:tr h="26254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0.44731910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0.55268090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279969036"/>
                  </a:ext>
                </a:extLst>
              </a:tr>
            </a:tbl>
          </a:graphicData>
        </a:graphic>
      </p:graphicFrame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ED967A7-F807-498E-9DE3-F806EE7375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by Ming-Long Lam, Ph.D.</a:t>
            </a:r>
          </a:p>
        </p:txBody>
      </p:sp>
    </p:spTree>
    <p:extLst>
      <p:ext uri="{BB962C8B-B14F-4D97-AF65-F5344CB8AC3E}">
        <p14:creationId xmlns:p14="http://schemas.microsoft.com/office/powerpoint/2010/main" val="195469763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Nutrition Information: Naïve Bayes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57</a:t>
            </a:fld>
            <a:endParaRPr lang="en-US"/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047C4E1E-FACF-4E03-A692-F1FFD831125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38770667"/>
              </p:ext>
            </p:extLst>
          </p:nvPr>
        </p:nvGraphicFramePr>
        <p:xfrm>
          <a:off x="838200" y="1825625"/>
          <a:ext cx="10515600" cy="45584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2600">
                  <a:extLst>
                    <a:ext uri="{9D8B030D-6E8A-4147-A177-3AD203B41FA5}">
                      <a16:colId xmlns:a16="http://schemas.microsoft.com/office/drawing/2014/main" val="3052256776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3098239208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31929767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3393109193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3324339619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4214845280"/>
                    </a:ext>
                  </a:extLst>
                </a:gridCol>
              </a:tblGrid>
              <a:tr h="35773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tv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magazine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friends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doctor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P_suppsYes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P_suppsNo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328004672"/>
                  </a:ext>
                </a:extLst>
              </a:tr>
              <a:tr h="26254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0.29853915</a:t>
                      </a:r>
                    </a:p>
                  </a:txBody>
                  <a:tcPr marL="7620" marR="7620" marT="762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0.70146085</a:t>
                      </a:r>
                    </a:p>
                  </a:txBody>
                  <a:tcPr marL="7620" marR="7620" marT="762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6749220"/>
                  </a:ext>
                </a:extLst>
              </a:tr>
              <a:tr h="26254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0.33178710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0.66821290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513433731"/>
                  </a:ext>
                </a:extLst>
              </a:tr>
              <a:tr h="26254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0.33938350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0.66061650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91857724"/>
                  </a:ext>
                </a:extLst>
              </a:tr>
              <a:tr h="26254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0.35089211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0.64910789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245363360"/>
                  </a:ext>
                </a:extLst>
              </a:tr>
              <a:tr h="26254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0.35324558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0.64675442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448271231"/>
                  </a:ext>
                </a:extLst>
              </a:tr>
              <a:tr h="26254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0.37475009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0.62524991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217820681"/>
                  </a:ext>
                </a:extLst>
              </a:tr>
              <a:tr h="26254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0.38675587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0.61324413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951149336"/>
                  </a:ext>
                </a:extLst>
              </a:tr>
              <a:tr h="26254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0.38920564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0.61079436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718475857"/>
                  </a:ext>
                </a:extLst>
              </a:tr>
              <a:tr h="26254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0.39486710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0.60513290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652182269"/>
                  </a:ext>
                </a:extLst>
              </a:tr>
              <a:tr h="26254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0.39733497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0.60266503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935539941"/>
                  </a:ext>
                </a:extLst>
              </a:tr>
              <a:tr h="26254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0.40959031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0.59040969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557351385"/>
                  </a:ext>
                </a:extLst>
              </a:tr>
              <a:tr h="26254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0.43223255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0.56776745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394670887"/>
                  </a:ext>
                </a:extLst>
              </a:tr>
              <a:tr h="26254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0.43476616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0.56523384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199680360"/>
                  </a:ext>
                </a:extLst>
              </a:tr>
              <a:tr h="26254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0.44731910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0.55268090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607000394"/>
                  </a:ext>
                </a:extLst>
              </a:tr>
              <a:tr h="26254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0.45575652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0.54424348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578537603"/>
                  </a:ext>
                </a:extLst>
              </a:tr>
              <a:tr h="26254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ctr">
                    <a:solidFill>
                      <a:srgbClr val="FBFD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ctr">
                    <a:solidFill>
                      <a:srgbClr val="FBFD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ctr">
                    <a:solidFill>
                      <a:srgbClr val="FBFD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ctr">
                    <a:solidFill>
                      <a:srgbClr val="FBFD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0.49417844</a:t>
                      </a:r>
                    </a:p>
                  </a:txBody>
                  <a:tcPr marL="7620" marR="7620" marT="7620" marB="0" anchor="ctr">
                    <a:solidFill>
                      <a:srgbClr val="FBFD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0.50582156</a:t>
                      </a:r>
                    </a:p>
                  </a:txBody>
                  <a:tcPr marL="7620" marR="7620" marT="7620" marB="0" anchor="ctr">
                    <a:solidFill>
                      <a:srgbClr val="FBFD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9969036"/>
                  </a:ext>
                </a:extLst>
              </a:tr>
            </a:tbl>
          </a:graphicData>
        </a:graphic>
      </p:graphicFrame>
      <p:sp>
        <p:nvSpPr>
          <p:cNvPr id="3" name="Arrow: Down 2">
            <a:extLst>
              <a:ext uri="{FF2B5EF4-FFF2-40B4-BE49-F238E27FC236}">
                <a16:creationId xmlns:a16="http://schemas.microsoft.com/office/drawing/2014/main" id="{6F714139-B1CF-467E-96DD-AC6E7087B064}"/>
              </a:ext>
            </a:extLst>
          </p:cNvPr>
          <p:cNvSpPr/>
          <p:nvPr/>
        </p:nvSpPr>
        <p:spPr>
          <a:xfrm>
            <a:off x="11420669" y="1825625"/>
            <a:ext cx="559837" cy="446321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/>
              <a:t>Decreasing </a:t>
            </a:r>
            <a:r>
              <a:rPr lang="en-US" dirty="0" err="1"/>
              <a:t>P_suppsYNo</a:t>
            </a:r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2813467-0BE5-4F98-A27E-4DE5C3048A21}"/>
              </a:ext>
            </a:extLst>
          </p:cNvPr>
          <p:cNvSpPr/>
          <p:nvPr/>
        </p:nvSpPr>
        <p:spPr>
          <a:xfrm>
            <a:off x="9601200" y="378770"/>
            <a:ext cx="1968759" cy="1325563"/>
          </a:xfrm>
          <a:prstGeom prst="ellipse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Listen Only to your Doctor!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2F164C-02BF-4AEE-BBC2-CCC0638DE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by Ming-Long Lam, Ph.D.</a:t>
            </a:r>
          </a:p>
        </p:txBody>
      </p:sp>
    </p:spTree>
    <p:extLst>
      <p:ext uri="{BB962C8B-B14F-4D97-AF65-F5344CB8AC3E}">
        <p14:creationId xmlns:p14="http://schemas.microsoft.com/office/powerpoint/2010/main" val="118582469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Gaussian Naïve Bayes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The likelihood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𝑃𝑟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rad>
                      </m:den>
                    </m:f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exp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𝑐</m:t>
                                            </m:r>
                                          </m:sub>
                                        </m:sSub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sSubSup>
                              <m:sSubSup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</m:sub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den>
                        </m:f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The mean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dirty="0"/>
                  <a:t> is estimated by the sample mean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within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dirty="0"/>
                  <a:t> category of the target variable.</a:t>
                </a:r>
              </a:p>
              <a:p>
                <a:r>
                  <a:rPr lang="en-US" dirty="0"/>
                  <a:t>Likewise, the variable mean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dirty="0"/>
                  <a:t> is estimated by the sample variance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within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dirty="0"/>
                  <a:t> category of the target variable.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58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AE47E0-C211-4F6E-8BED-51BB8DA938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by Ming-Long Lam, Ph.D.</a:t>
            </a:r>
          </a:p>
        </p:txBody>
      </p:sp>
    </p:spTree>
    <p:extLst>
      <p:ext uri="{BB962C8B-B14F-4D97-AF65-F5344CB8AC3E}">
        <p14:creationId xmlns:p14="http://schemas.microsoft.com/office/powerpoint/2010/main" val="193620151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Multinomial Naïve Bayes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47531" y="1825625"/>
                <a:ext cx="10515600" cy="4351338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  <a:spcAft>
                    <a:spcPts val="600"/>
                  </a:spcAft>
                </a:pPr>
                <a:r>
                  <a:rPr lang="en-US" dirty="0"/>
                  <a:t>Suppose the feature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has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categories in the training data.</a:t>
                </a:r>
              </a:p>
              <a:p>
                <a:pPr>
                  <a:lnSpc>
                    <a:spcPct val="100000"/>
                  </a:lnSpc>
                  <a:spcAft>
                    <a:spcPts val="600"/>
                  </a:spcAft>
                </a:pPr>
                <a:r>
                  <a:rPr lang="en-US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𝑟𝑐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 be the number of observations in the </a:t>
                </a:r>
                <a:r>
                  <a:rPr lang="en-US" i="1" dirty="0" err="1"/>
                  <a:t>r</a:t>
                </a:r>
                <a:r>
                  <a:rPr lang="en-US" baseline="30000" dirty="0" err="1"/>
                  <a:t>th</a:t>
                </a:r>
                <a:r>
                  <a:rPr lang="en-US" dirty="0"/>
                  <a:t> category of the predictor and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dirty="0"/>
                  <a:t> category of the target variable.</a:t>
                </a:r>
              </a:p>
              <a:p>
                <a:pPr>
                  <a:lnSpc>
                    <a:spcPct val="100000"/>
                  </a:lnSpc>
                  <a:spcAft>
                    <a:spcPts val="600"/>
                  </a:spcAft>
                </a:pPr>
                <a:r>
                  <a:rPr lang="en-US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𝑟𝑐</m:t>
                            </m:r>
                          </m:sub>
                        </m:sSub>
                      </m:e>
                    </m:nary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be the number of observations in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dirty="0"/>
                  <a:t> category of the target variable.</a:t>
                </a:r>
              </a:p>
              <a:p>
                <a:pPr>
                  <a:lnSpc>
                    <a:spcPct val="100000"/>
                  </a:lnSpc>
                  <a:spcAft>
                    <a:spcPts val="600"/>
                  </a:spcAft>
                </a:pPr>
                <a:r>
                  <a:rPr lang="en-US" dirty="0"/>
                  <a:t>The likelihood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>
                        <a:latin typeface="Cambria Math" panose="02040503050406030204" pitchFamily="18" charset="0"/>
                      </a:rPr>
                      <m:t>Pr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!</m:t>
                        </m:r>
                      </m:num>
                      <m:den>
                        <m:nary>
                          <m:naryPr>
                            <m:chr m:val="∏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𝑟𝑐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!</m:t>
                            </m:r>
                          </m:e>
                        </m:nary>
                      </m:den>
                    </m:f>
                    <m:nary>
                      <m:naryPr>
                        <m:chr m:val="∏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  <m:e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𝑟𝑐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𝑟𝑐</m:t>
                                </m:r>
                              </m:sub>
                            </m:sSub>
                          </m:sup>
                        </m:sSup>
                      </m:e>
                    </m:nary>
                  </m:oMath>
                </a14:m>
                <a:r>
                  <a:rPr lang="en-US" dirty="0"/>
                  <a:t>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0&lt;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𝑟𝑐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&lt;1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47531" y="1825625"/>
                <a:ext cx="10515600" cy="4351338"/>
              </a:xfrm>
              <a:blipFill>
                <a:blip r:embed="rId3"/>
                <a:stretch>
                  <a:fillRect l="-1043" t="-1261" r="-2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59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E9D8BF-BDE0-4FEF-AA19-43321C6DEE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by Ming-Long Lam, Ph.D.</a:t>
            </a:r>
          </a:p>
        </p:txBody>
      </p:sp>
    </p:spTree>
    <p:extLst>
      <p:ext uri="{BB962C8B-B14F-4D97-AF65-F5344CB8AC3E}">
        <p14:creationId xmlns:p14="http://schemas.microsoft.com/office/powerpoint/2010/main" val="29732225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Directed Acyclic Graph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6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971A8B-076B-49A0-9C21-25A3C63718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21696" y="1825625"/>
            <a:ext cx="3432104" cy="4351338"/>
          </a:xfrm>
        </p:spPr>
        <p:txBody>
          <a:bodyPr>
            <a:normAutofit/>
          </a:bodyPr>
          <a:lstStyle/>
          <a:p>
            <a:r>
              <a:rPr lang="en-US" sz="2400" i="1" dirty="0"/>
              <a:t>Weather Condition</a:t>
            </a:r>
            <a:r>
              <a:rPr lang="en-US" sz="2400" dirty="0"/>
              <a:t> affects </a:t>
            </a:r>
            <a:r>
              <a:rPr lang="en-US" sz="2400" i="1" dirty="0"/>
              <a:t>Sprinkler On</a:t>
            </a:r>
            <a:r>
              <a:rPr lang="en-US" sz="2400" dirty="0"/>
              <a:t> and </a:t>
            </a:r>
            <a:r>
              <a:rPr lang="en-US" sz="2400" i="1" dirty="0"/>
              <a:t>Rained Before</a:t>
            </a:r>
          </a:p>
          <a:p>
            <a:r>
              <a:rPr lang="en-US" sz="2400" i="1" dirty="0"/>
              <a:t>Sprinkler On</a:t>
            </a:r>
            <a:r>
              <a:rPr lang="en-US" sz="2400" dirty="0"/>
              <a:t> and </a:t>
            </a:r>
            <a:r>
              <a:rPr lang="en-US" sz="2400" i="1" dirty="0"/>
              <a:t>Rained Before</a:t>
            </a:r>
            <a:r>
              <a:rPr lang="en-US" sz="2400" dirty="0"/>
              <a:t> each individually affects </a:t>
            </a:r>
            <a:r>
              <a:rPr lang="en-US" sz="2400" i="1" dirty="0"/>
              <a:t>Grass Condition</a:t>
            </a:r>
          </a:p>
          <a:p>
            <a:r>
              <a:rPr lang="en-US" sz="2400" dirty="0"/>
              <a:t>There is no relationship between </a:t>
            </a:r>
            <a:r>
              <a:rPr lang="en-US" sz="2400" i="1" dirty="0"/>
              <a:t>Sprinkler On</a:t>
            </a:r>
            <a:r>
              <a:rPr lang="en-US" sz="2400" dirty="0"/>
              <a:t> and </a:t>
            </a:r>
            <a:r>
              <a:rPr lang="en-US" sz="2400" i="1" dirty="0"/>
              <a:t>Rained Before</a:t>
            </a:r>
            <a:r>
              <a:rPr lang="en-US" sz="2400" dirty="0"/>
              <a:t> given </a:t>
            </a:r>
            <a:r>
              <a:rPr lang="en-US" sz="2400" i="1" dirty="0"/>
              <a:t>Weather Condition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11A286C-887A-41C4-98AD-CCB6941B2C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by Ming-Long Lam, Ph.D.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8B48C408-2C6D-4B8F-B688-0242221B7B65}"/>
              </a:ext>
            </a:extLst>
          </p:cNvPr>
          <p:cNvSpPr/>
          <p:nvPr/>
        </p:nvSpPr>
        <p:spPr>
          <a:xfrm>
            <a:off x="3296822" y="1690688"/>
            <a:ext cx="2155371" cy="1156996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Weather Condition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7064157-B951-488E-AB4C-7C6FBED3A930}"/>
              </a:ext>
            </a:extLst>
          </p:cNvPr>
          <p:cNvSpPr/>
          <p:nvPr/>
        </p:nvSpPr>
        <p:spPr>
          <a:xfrm>
            <a:off x="5472388" y="3430173"/>
            <a:ext cx="2155371" cy="1156996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Rained Before?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28D4E51-EC35-4D59-B95D-A009F35BCF38}"/>
              </a:ext>
            </a:extLst>
          </p:cNvPr>
          <p:cNvSpPr/>
          <p:nvPr/>
        </p:nvSpPr>
        <p:spPr>
          <a:xfrm>
            <a:off x="838200" y="3430173"/>
            <a:ext cx="2155371" cy="1156996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Sprinkler On?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E4BA85AC-7D3E-4B8F-80CD-70FA719BCAD4}"/>
              </a:ext>
            </a:extLst>
          </p:cNvPr>
          <p:cNvSpPr/>
          <p:nvPr/>
        </p:nvSpPr>
        <p:spPr>
          <a:xfrm>
            <a:off x="3317017" y="5339096"/>
            <a:ext cx="2155371" cy="1156996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Grass Condition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B2A2019-2528-40E3-82E6-1E1AAD64606B}"/>
              </a:ext>
            </a:extLst>
          </p:cNvPr>
          <p:cNvCxnSpPr>
            <a:stCxn id="19" idx="3"/>
            <a:endCxn id="25" idx="7"/>
          </p:cNvCxnSpPr>
          <p:nvPr/>
        </p:nvCxnSpPr>
        <p:spPr>
          <a:xfrm flipH="1">
            <a:off x="2677924" y="2678246"/>
            <a:ext cx="934545" cy="92136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A870E39-E9D9-4C78-A9F8-E80E60CB0651}"/>
              </a:ext>
            </a:extLst>
          </p:cNvPr>
          <p:cNvCxnSpPr>
            <a:cxnSpLocks/>
            <a:endCxn id="26" idx="7"/>
          </p:cNvCxnSpPr>
          <p:nvPr/>
        </p:nvCxnSpPr>
        <p:spPr>
          <a:xfrm flipH="1">
            <a:off x="5156741" y="4587169"/>
            <a:ext cx="1385647" cy="92136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E8FC97F-B555-46FB-BC39-5EB3DA4BEE3B}"/>
              </a:ext>
            </a:extLst>
          </p:cNvPr>
          <p:cNvCxnSpPr>
            <a:cxnSpLocks/>
          </p:cNvCxnSpPr>
          <p:nvPr/>
        </p:nvCxnSpPr>
        <p:spPr>
          <a:xfrm>
            <a:off x="5097666" y="2718089"/>
            <a:ext cx="934540" cy="76500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91AC3FA-EB0C-4240-82AD-0A1E4B644F04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1996751" y="4587169"/>
            <a:ext cx="1635913" cy="92136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A781AA2F-F714-4ED1-86B9-9D01FB709728}"/>
              </a:ext>
            </a:extLst>
          </p:cNvPr>
          <p:cNvSpPr txBox="1"/>
          <p:nvPr/>
        </p:nvSpPr>
        <p:spPr>
          <a:xfrm>
            <a:off x="5603821" y="1560501"/>
            <a:ext cx="11359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Sunny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Cloudy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Rainy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66464C9-2E1F-4578-A1BE-3D34AD648083}"/>
              </a:ext>
            </a:extLst>
          </p:cNvPr>
          <p:cNvSpPr txBox="1"/>
          <p:nvPr/>
        </p:nvSpPr>
        <p:spPr>
          <a:xfrm>
            <a:off x="1316371" y="4692765"/>
            <a:ext cx="11359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9AB4342-2155-4571-8642-A41D57827BC0}"/>
              </a:ext>
            </a:extLst>
          </p:cNvPr>
          <p:cNvSpPr txBox="1"/>
          <p:nvPr/>
        </p:nvSpPr>
        <p:spPr>
          <a:xfrm>
            <a:off x="6542388" y="4542121"/>
            <a:ext cx="11359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CDD465A-76C0-4DBC-B718-30F9E53D7F52}"/>
              </a:ext>
            </a:extLst>
          </p:cNvPr>
          <p:cNvSpPr txBox="1"/>
          <p:nvPr/>
        </p:nvSpPr>
        <p:spPr>
          <a:xfrm>
            <a:off x="3806376" y="4643727"/>
            <a:ext cx="11359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Wet</a:t>
            </a:r>
          </a:p>
        </p:txBody>
      </p:sp>
    </p:spTree>
    <p:extLst>
      <p:ext uri="{BB962C8B-B14F-4D97-AF65-F5344CB8AC3E}">
        <p14:creationId xmlns:p14="http://schemas.microsoft.com/office/powerpoint/2010/main" val="245377295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Multinomial Naïve Bayes: Smoothing Alpha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8E40867B-448E-4BAF-9FEF-AB2DBE95039D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816359333"/>
                  </p:ext>
                </p:extLst>
              </p:nvPr>
            </p:nvGraphicFramePr>
            <p:xfrm>
              <a:off x="847725" y="1825625"/>
              <a:ext cx="10515600" cy="4351338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" r:lo="rId4" r:qs="rId5" r:cs="rId6"/>
              </a:graphicData>
            </a:graphic>
          </p:graphicFrame>
        </mc:Choice>
        <mc:Fallback xmlns="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8E40867B-448E-4BAF-9FEF-AB2DBE95039D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816359333"/>
                  </p:ext>
                </p:extLst>
              </p:nvPr>
            </p:nvGraphicFramePr>
            <p:xfrm>
              <a:off x="847725" y="1825625"/>
              <a:ext cx="10515600" cy="4351338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8" r:lo="rId9" r:qs="rId10" r:cs="rId11"/>
              </a:graphicData>
            </a:graphic>
          </p:graphicFrame>
        </mc:Fallback>
      </mc:AlternateContent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60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FDBFCA7-75F5-4E20-8D0A-518BC59EE7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by Ming-Long Lam, Ph.D.</a:t>
            </a:r>
          </a:p>
        </p:txBody>
      </p:sp>
    </p:spTree>
    <p:extLst>
      <p:ext uri="{BB962C8B-B14F-4D97-AF65-F5344CB8AC3E}">
        <p14:creationId xmlns:p14="http://schemas.microsoft.com/office/powerpoint/2010/main" val="325475400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Multinomial Naïve Bayes: Smoothing Alpha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47531" y="1825625"/>
                <a:ext cx="10515600" cy="4351338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dirty="0"/>
                  <a:t>Therefore, we estimate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𝑟𝑐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𝑟𝑐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+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+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den>
                    </m:f>
                  </m:oMath>
                </a14:m>
                <a:r>
                  <a:rPr lang="en-US" dirty="0"/>
                  <a:t>.  Note that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𝑟𝑐</m:t>
                            </m:r>
                          </m:sub>
                        </m:sSub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dirty="0"/>
              </a:p>
              <a:p>
                <a:pPr>
                  <a:lnSpc>
                    <a:spcPct val="100000"/>
                  </a:lnSpc>
                </a:pPr>
                <a:r>
                  <a:rPr lang="en-US" dirty="0"/>
                  <a:t>The smoothing prior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en-US" dirty="0"/>
                  <a:t> accounts for the categories of the feature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that are not observed in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dirty="0"/>
                  <a:t> category of the target variable.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dirty="0"/>
                  <a:t>Common choices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are:</a:t>
                </a:r>
              </a:p>
              <a:p>
                <a:pPr lvl="1"/>
                <a:r>
                  <a:rPr lang="en-US" dirty="0"/>
                  <a:t>No smoothing: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 if all categories of the predictor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are always observed </a:t>
                </a:r>
              </a:p>
              <a:p>
                <a:pPr lvl="1"/>
                <a:r>
                  <a:rPr lang="en-US" dirty="0"/>
                  <a:t>Laplace smoothing: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 (Pierre-Simon Laplace, French, 1749 – 1827)</a:t>
                </a:r>
              </a:p>
              <a:p>
                <a:pPr lvl="1"/>
                <a:r>
                  <a:rPr lang="en-US" dirty="0" err="1"/>
                  <a:t>Lidstone</a:t>
                </a:r>
                <a:r>
                  <a:rPr lang="en-US" dirty="0"/>
                  <a:t> smoothing: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&lt;1</m:t>
                    </m:r>
                  </m:oMath>
                </a14:m>
                <a:r>
                  <a:rPr lang="en-US" dirty="0"/>
                  <a:t> (George James </a:t>
                </a:r>
                <a:r>
                  <a:rPr lang="en-US" dirty="0" err="1"/>
                  <a:t>Lidstone</a:t>
                </a:r>
                <a:r>
                  <a:rPr lang="en-US" dirty="0"/>
                  <a:t>, British, 1870 – 1952)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47531" y="1825625"/>
                <a:ext cx="10515600" cy="4351338"/>
              </a:xfrm>
              <a:blipFill>
                <a:blip r:embed="rId3"/>
                <a:stretch>
                  <a:fillRect l="-1043" r="-5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61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0C8B7D-8A71-41BB-A2EE-B66695B56B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by Ming-Long Lam, Ph.D.</a:t>
            </a:r>
          </a:p>
        </p:txBody>
      </p:sp>
    </p:spTree>
    <p:extLst>
      <p:ext uri="{BB962C8B-B14F-4D97-AF65-F5344CB8AC3E}">
        <p14:creationId xmlns:p14="http://schemas.microsoft.com/office/powerpoint/2010/main" val="407200046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0CC3B38-A899-4CC0-8157-32E312468C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2020 by Ming-Long Lam, Ph.D.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Multinomial Naïve Bayes: Text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615317"/>
            <a:ext cx="11160967" cy="1166323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Determine if the document contains the name of a Chinese city</a:t>
            </a:r>
          </a:p>
          <a:p>
            <a:r>
              <a:rPr lang="en-US" dirty="0"/>
              <a:t>Reference:</a:t>
            </a:r>
            <a:br>
              <a:rPr lang="en-US" dirty="0"/>
            </a:br>
            <a:r>
              <a:rPr lang="en-US" sz="2600" dirty="0">
                <a:hlinkClick r:id="rId3"/>
              </a:rPr>
              <a:t>https://nlp.stanford.edu/IR-book/html/htmledition/naive-bayes-text-classification-1.html</a:t>
            </a:r>
            <a:r>
              <a:rPr lang="en-US" sz="2600" dirty="0"/>
              <a:t> </a:t>
            </a:r>
            <a:endParaRPr lang="en-US" sz="22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62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82018F9-6AD2-4055-B99A-76F28BB9ED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967026"/>
              </p:ext>
            </p:extLst>
          </p:nvPr>
        </p:nvGraphicFramePr>
        <p:xfrm>
          <a:off x="838200" y="1659521"/>
          <a:ext cx="812800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6392">
                  <a:extLst>
                    <a:ext uri="{9D8B030D-6E8A-4147-A177-3AD203B41FA5}">
                      <a16:colId xmlns:a16="http://schemas.microsoft.com/office/drawing/2014/main" val="2668856704"/>
                    </a:ext>
                  </a:extLst>
                </a:gridCol>
                <a:gridCol w="709126">
                  <a:extLst>
                    <a:ext uri="{9D8B030D-6E8A-4147-A177-3AD203B41FA5}">
                      <a16:colId xmlns:a16="http://schemas.microsoft.com/office/drawing/2014/main" val="3688675991"/>
                    </a:ext>
                  </a:extLst>
                </a:gridCol>
                <a:gridCol w="3816221">
                  <a:extLst>
                    <a:ext uri="{9D8B030D-6E8A-4147-A177-3AD203B41FA5}">
                      <a16:colId xmlns:a16="http://schemas.microsoft.com/office/drawing/2014/main" val="4049557390"/>
                    </a:ext>
                  </a:extLst>
                </a:gridCol>
                <a:gridCol w="2406261">
                  <a:extLst>
                    <a:ext uri="{9D8B030D-6E8A-4147-A177-3AD203B41FA5}">
                      <a16:colId xmlns:a16="http://schemas.microsoft.com/office/drawing/2014/main" val="3477713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Words in Document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City in China?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0945359"/>
                  </a:ext>
                </a:extLst>
              </a:tr>
              <a:tr h="370840">
                <a:tc rowSpan="4">
                  <a:txBody>
                    <a:bodyPr/>
                    <a:lstStyle/>
                    <a:p>
                      <a:r>
                        <a:rPr lang="en-US" dirty="0"/>
                        <a:t>Training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Chinese Beijing Chinese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316444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Chinese </a:t>
                      </a:r>
                      <a:r>
                        <a:rPr lang="en-US" dirty="0" err="1"/>
                        <a:t>Chinese</a:t>
                      </a:r>
                      <a:r>
                        <a:rPr lang="en-US" dirty="0"/>
                        <a:t> Shanghai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857709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Chinese Macao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258590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Tokyo Japan Chinese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7260385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r>
                        <a:rPr lang="en-US" dirty="0"/>
                        <a:t>Testing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Chinese Chinese Chinese Tokyo Japan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884791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Beijing Shanghai Macao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3365974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8C202054-7C82-4CD7-B064-6DAFBBE3DF8A}"/>
              </a:ext>
            </a:extLst>
          </p:cNvPr>
          <p:cNvSpPr/>
          <p:nvPr/>
        </p:nvSpPr>
        <p:spPr>
          <a:xfrm>
            <a:off x="8335728" y="5956890"/>
            <a:ext cx="36634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Week 10 Chinese City Naive Bayes.py</a:t>
            </a:r>
          </a:p>
        </p:txBody>
      </p:sp>
    </p:spTree>
    <p:extLst>
      <p:ext uri="{BB962C8B-B14F-4D97-AF65-F5344CB8AC3E}">
        <p14:creationId xmlns:p14="http://schemas.microsoft.com/office/powerpoint/2010/main" val="122795085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Multinomial Naïve Bayes: Text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7531" y="3834882"/>
            <a:ext cx="10367865" cy="2342080"/>
          </a:xfrm>
        </p:spPr>
        <p:txBody>
          <a:bodyPr>
            <a:normAutofit/>
          </a:bodyPr>
          <a:lstStyle/>
          <a:p>
            <a:r>
              <a:rPr lang="en-US" dirty="0"/>
              <a:t>Six Features that indicate if a certain word is contained. </a:t>
            </a:r>
          </a:p>
          <a:p>
            <a:r>
              <a:rPr lang="en-US" dirty="0"/>
              <a:t>The features are: Does &lt;word&gt; appear in the document?</a:t>
            </a:r>
          </a:p>
          <a:p>
            <a:r>
              <a:rPr lang="en-US" dirty="0"/>
              <a:t>The word: (1) Chinese, (2) Beijing, (3) Shanghai, (4) Macao, (5) Tokyo, and (6) Japan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63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82018F9-6AD2-4055-B99A-76F28BB9ED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3911638"/>
              </p:ext>
            </p:extLst>
          </p:nvPr>
        </p:nvGraphicFramePr>
        <p:xfrm>
          <a:off x="927880" y="1832080"/>
          <a:ext cx="9892520" cy="18614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6118">
                  <a:extLst>
                    <a:ext uri="{9D8B030D-6E8A-4147-A177-3AD203B41FA5}">
                      <a16:colId xmlns:a16="http://schemas.microsoft.com/office/drawing/2014/main" val="2668856704"/>
                    </a:ext>
                  </a:extLst>
                </a:gridCol>
                <a:gridCol w="863071">
                  <a:extLst>
                    <a:ext uri="{9D8B030D-6E8A-4147-A177-3AD203B41FA5}">
                      <a16:colId xmlns:a16="http://schemas.microsoft.com/office/drawing/2014/main" val="3688675991"/>
                    </a:ext>
                  </a:extLst>
                </a:gridCol>
                <a:gridCol w="4644691">
                  <a:extLst>
                    <a:ext uri="{9D8B030D-6E8A-4147-A177-3AD203B41FA5}">
                      <a16:colId xmlns:a16="http://schemas.microsoft.com/office/drawing/2014/main" val="4049557390"/>
                    </a:ext>
                  </a:extLst>
                </a:gridCol>
                <a:gridCol w="2928640">
                  <a:extLst>
                    <a:ext uri="{9D8B030D-6E8A-4147-A177-3AD203B41FA5}">
                      <a16:colId xmlns:a16="http://schemas.microsoft.com/office/drawing/2014/main" val="347771301"/>
                    </a:ext>
                  </a:extLst>
                </a:gridCol>
              </a:tblGrid>
              <a:tr h="372282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Words in Document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City in China?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0945359"/>
                  </a:ext>
                </a:extLst>
              </a:tr>
              <a:tr h="372282">
                <a:tc rowSpan="4">
                  <a:txBody>
                    <a:bodyPr/>
                    <a:lstStyle/>
                    <a:p>
                      <a:r>
                        <a:rPr lang="en-US" sz="1800" dirty="0"/>
                        <a:t>Training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Chinese Beijing Chinese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3164448"/>
                  </a:ext>
                </a:extLst>
              </a:tr>
              <a:tr h="372282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Chinese Chinese Shanghai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8577092"/>
                  </a:ext>
                </a:extLst>
              </a:tr>
              <a:tr h="372282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Chinese Macao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2585900"/>
                  </a:ext>
                </a:extLst>
              </a:tr>
              <a:tr h="372282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Tokyo Japan Chinese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7260385"/>
                  </a:ext>
                </a:extLst>
              </a:tr>
            </a:tbl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811337-7302-4370-B5FE-D85C71800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by Ming-Long Lam, Ph.D.</a:t>
            </a:r>
          </a:p>
        </p:txBody>
      </p:sp>
    </p:spTree>
    <p:extLst>
      <p:ext uri="{BB962C8B-B14F-4D97-AF65-F5344CB8AC3E}">
        <p14:creationId xmlns:p14="http://schemas.microsoft.com/office/powerpoint/2010/main" val="272441000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Multinomial Naïve Bayes: Text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9498" y="1666340"/>
            <a:ext cx="10515600" cy="4351338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import pandas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sklearn.naive_bayes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naive_bayes</a:t>
            </a:r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X =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numpy.array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([[2,1,0,0,0,0],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[2,0,1,0,0,0],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[1,0,0,1,0,0],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[1,0,0,0,1,1]])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y =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numpy.array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([1,1,1,0])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classifier =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naive_bayes.MultinomialNB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().fit(X, y)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print('Class Count:\n',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classifier.class_count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_)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print('Log Class Probability:\n',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classifier.class_log_prior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_ 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print('Feature Count (after adding alpha):\n',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classifier.feature_count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_)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print('Log Feature Probability:\n',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classifier.feature_log_prob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_)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64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2E398C1-D12D-4388-A015-321F91678EBF}"/>
              </a:ext>
            </a:extLst>
          </p:cNvPr>
          <p:cNvSpPr/>
          <p:nvPr/>
        </p:nvSpPr>
        <p:spPr>
          <a:xfrm>
            <a:off x="7764378" y="1559084"/>
            <a:ext cx="376989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(1) Chinese, (2) Beijing, (3) Shanghai, (4) Macao, (5) Tokyo, and (6) Japan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E97265-22BF-48F6-B765-CFD6DB5D0E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by Ming-Long Lam, Ph.D.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5BC31FA-6A6E-42E5-95F3-D4D96E225A3B}"/>
              </a:ext>
            </a:extLst>
          </p:cNvPr>
          <p:cNvSpPr/>
          <p:nvPr/>
        </p:nvSpPr>
        <p:spPr>
          <a:xfrm>
            <a:off x="8528561" y="5987018"/>
            <a:ext cx="36634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Week 10 Chinese City Naive Bayes.py</a:t>
            </a:r>
          </a:p>
        </p:txBody>
      </p:sp>
    </p:spTree>
    <p:extLst>
      <p:ext uri="{BB962C8B-B14F-4D97-AF65-F5344CB8AC3E}">
        <p14:creationId xmlns:p14="http://schemas.microsoft.com/office/powerpoint/2010/main" val="157725163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Multinomial Naïve Bayes: Text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7531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Since three out of four documents have positive identification, the class probabilities are</a:t>
            </a:r>
          </a:p>
          <a:p>
            <a:pPr lvl="1"/>
            <a:r>
              <a:rPr lang="en-US" dirty="0"/>
              <a:t>Negative: Pr(y = 0) = 1/4 = 0.25.</a:t>
            </a:r>
          </a:p>
          <a:p>
            <a:pPr lvl="1"/>
            <a:r>
              <a:rPr lang="en-US" dirty="0"/>
              <a:t>Positive: Pr(y = 1) = 3/4 = 0.75</a:t>
            </a:r>
          </a:p>
          <a:p>
            <a:r>
              <a:rPr lang="en-US" dirty="0"/>
              <a:t>The natural logarithm of these probabilities are</a:t>
            </a:r>
          </a:p>
          <a:p>
            <a:pPr lvl="1"/>
            <a:r>
              <a:rPr lang="en-US" dirty="0"/>
              <a:t>Negative: ln(Pr(y = 0)) = ln(0.25) = -1.38629436</a:t>
            </a:r>
          </a:p>
          <a:p>
            <a:pPr lvl="1"/>
            <a:r>
              <a:rPr lang="en-US" dirty="0"/>
              <a:t>Positive: ln(Pr(y = 1)) = ln(0.75) = -0.28768207</a:t>
            </a:r>
          </a:p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65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3F8B4A5-9E47-4C2A-A07E-AED8B93973F5}"/>
              </a:ext>
            </a:extLst>
          </p:cNvPr>
          <p:cNvSpPr/>
          <p:nvPr/>
        </p:nvSpPr>
        <p:spPr>
          <a:xfrm>
            <a:off x="1603311" y="4976634"/>
            <a:ext cx="6096000" cy="1200329"/>
          </a:xfrm>
          <a:prstGeom prst="rect">
            <a:avLst/>
          </a:prstGeom>
          <a:ln>
            <a:solidFill>
              <a:schemeClr val="tx1"/>
            </a:solidFill>
            <a:prstDash val="solid"/>
          </a:ln>
        </p:spPr>
        <p:txBody>
          <a:bodyPr>
            <a:spAutoFit/>
          </a:bodyPr>
          <a:lstStyle/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Class Count: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[1. 3.]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Log Class Probability: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[-1.38629436 -0.28768207]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580FA7-734D-4CE9-804A-290780E36A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by Ming-Long Lam, Ph.D.</a:t>
            </a:r>
          </a:p>
        </p:txBody>
      </p:sp>
    </p:spTree>
    <p:extLst>
      <p:ext uri="{BB962C8B-B14F-4D97-AF65-F5344CB8AC3E}">
        <p14:creationId xmlns:p14="http://schemas.microsoft.com/office/powerpoint/2010/main" val="198942105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Multinomial Naïve Bayes: Text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7531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Count the number of occurrences of each word by identification result.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X =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numpy.array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([[2,1,0,0,0,0],</a:t>
            </a:r>
            <a:b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[2,0,1,0,0,0],</a:t>
            </a:r>
            <a:b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[1,0,0,1,0,0],</a:t>
            </a:r>
            <a:b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[1,0,0,0,1,1]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])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66</a:t>
            </a:fld>
            <a:endParaRPr lang="en-US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1F92000-A8C0-4535-B438-50880DED09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2365668"/>
              </p:ext>
            </p:extLst>
          </p:nvPr>
        </p:nvGraphicFramePr>
        <p:xfrm>
          <a:off x="949649" y="4620102"/>
          <a:ext cx="9416661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4767">
                  <a:extLst>
                    <a:ext uri="{9D8B030D-6E8A-4147-A177-3AD203B41FA5}">
                      <a16:colId xmlns:a16="http://schemas.microsoft.com/office/drawing/2014/main" val="3222431005"/>
                    </a:ext>
                  </a:extLst>
                </a:gridCol>
                <a:gridCol w="1203649">
                  <a:extLst>
                    <a:ext uri="{9D8B030D-6E8A-4147-A177-3AD203B41FA5}">
                      <a16:colId xmlns:a16="http://schemas.microsoft.com/office/drawing/2014/main" val="1273382209"/>
                    </a:ext>
                  </a:extLst>
                </a:gridCol>
                <a:gridCol w="1203649">
                  <a:extLst>
                    <a:ext uri="{9D8B030D-6E8A-4147-A177-3AD203B41FA5}">
                      <a16:colId xmlns:a16="http://schemas.microsoft.com/office/drawing/2014/main" val="2258880771"/>
                    </a:ext>
                  </a:extLst>
                </a:gridCol>
                <a:gridCol w="1203649">
                  <a:extLst>
                    <a:ext uri="{9D8B030D-6E8A-4147-A177-3AD203B41FA5}">
                      <a16:colId xmlns:a16="http://schemas.microsoft.com/office/drawing/2014/main" val="1809262603"/>
                    </a:ext>
                  </a:extLst>
                </a:gridCol>
                <a:gridCol w="1203649">
                  <a:extLst>
                    <a:ext uri="{9D8B030D-6E8A-4147-A177-3AD203B41FA5}">
                      <a16:colId xmlns:a16="http://schemas.microsoft.com/office/drawing/2014/main" val="3575517627"/>
                    </a:ext>
                  </a:extLst>
                </a:gridCol>
                <a:gridCol w="1203649">
                  <a:extLst>
                    <a:ext uri="{9D8B030D-6E8A-4147-A177-3AD203B41FA5}">
                      <a16:colId xmlns:a16="http://schemas.microsoft.com/office/drawing/2014/main" val="2149944114"/>
                    </a:ext>
                  </a:extLst>
                </a:gridCol>
                <a:gridCol w="1203649">
                  <a:extLst>
                    <a:ext uri="{9D8B030D-6E8A-4147-A177-3AD203B41FA5}">
                      <a16:colId xmlns:a16="http://schemas.microsoft.com/office/drawing/2014/main" val="783786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Identification Result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Chinese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Beijing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Shanghai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Macao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Tokyo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Japan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232636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Negative (y = 0)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110732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Positive (y = 1)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95165109"/>
                  </a:ext>
                </a:extLst>
              </a:tr>
            </a:tbl>
          </a:graphicData>
        </a:graphic>
      </p:graphicFrame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F0ED43-7F43-432F-8DF2-0784449B44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by Ming-Long Lam, Ph.D.</a:t>
            </a:r>
          </a:p>
        </p:txBody>
      </p:sp>
    </p:spTree>
    <p:extLst>
      <p:ext uri="{BB962C8B-B14F-4D97-AF65-F5344CB8AC3E}">
        <p14:creationId xmlns:p14="http://schemas.microsoft.com/office/powerpoint/2010/main" val="25274164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Multinomial Naïve Bayes: Text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7531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Specify alpha = 1.  Thus, add one to each cell of the table</a:t>
            </a:r>
          </a:p>
          <a:p>
            <a:r>
              <a:rPr lang="en-US" dirty="0"/>
              <a:t>Before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After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67</a:t>
            </a:fld>
            <a:endParaRPr lang="en-US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1F92000-A8C0-4535-B438-50880DED09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5336377"/>
              </p:ext>
            </p:extLst>
          </p:nvPr>
        </p:nvGraphicFramePr>
        <p:xfrm>
          <a:off x="1182914" y="3050637"/>
          <a:ext cx="9416662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49174">
                  <a:extLst>
                    <a:ext uri="{9D8B030D-6E8A-4147-A177-3AD203B41FA5}">
                      <a16:colId xmlns:a16="http://schemas.microsoft.com/office/drawing/2014/main" val="3222431005"/>
                    </a:ext>
                  </a:extLst>
                </a:gridCol>
                <a:gridCol w="1161248">
                  <a:extLst>
                    <a:ext uri="{9D8B030D-6E8A-4147-A177-3AD203B41FA5}">
                      <a16:colId xmlns:a16="http://schemas.microsoft.com/office/drawing/2014/main" val="1273382209"/>
                    </a:ext>
                  </a:extLst>
                </a:gridCol>
                <a:gridCol w="1161248">
                  <a:extLst>
                    <a:ext uri="{9D8B030D-6E8A-4147-A177-3AD203B41FA5}">
                      <a16:colId xmlns:a16="http://schemas.microsoft.com/office/drawing/2014/main" val="2258880771"/>
                    </a:ext>
                  </a:extLst>
                </a:gridCol>
                <a:gridCol w="1161248">
                  <a:extLst>
                    <a:ext uri="{9D8B030D-6E8A-4147-A177-3AD203B41FA5}">
                      <a16:colId xmlns:a16="http://schemas.microsoft.com/office/drawing/2014/main" val="1809262603"/>
                    </a:ext>
                  </a:extLst>
                </a:gridCol>
                <a:gridCol w="1161248">
                  <a:extLst>
                    <a:ext uri="{9D8B030D-6E8A-4147-A177-3AD203B41FA5}">
                      <a16:colId xmlns:a16="http://schemas.microsoft.com/office/drawing/2014/main" val="3575517627"/>
                    </a:ext>
                  </a:extLst>
                </a:gridCol>
                <a:gridCol w="1161248">
                  <a:extLst>
                    <a:ext uri="{9D8B030D-6E8A-4147-A177-3AD203B41FA5}">
                      <a16:colId xmlns:a16="http://schemas.microsoft.com/office/drawing/2014/main" val="2149944114"/>
                    </a:ext>
                  </a:extLst>
                </a:gridCol>
                <a:gridCol w="1161248">
                  <a:extLst>
                    <a:ext uri="{9D8B030D-6E8A-4147-A177-3AD203B41FA5}">
                      <a16:colId xmlns:a16="http://schemas.microsoft.com/office/drawing/2014/main" val="783786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Identification Result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Chinese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Beijing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Shanghai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Macao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Tokyo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Japan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232636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Negative (y = 0)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953877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Positive (y = 1)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95165109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F8F1F463-BA04-4824-A11F-36E01A3B81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9068021"/>
              </p:ext>
            </p:extLst>
          </p:nvPr>
        </p:nvGraphicFramePr>
        <p:xfrm>
          <a:off x="1182914" y="5033892"/>
          <a:ext cx="9416662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49174">
                  <a:extLst>
                    <a:ext uri="{9D8B030D-6E8A-4147-A177-3AD203B41FA5}">
                      <a16:colId xmlns:a16="http://schemas.microsoft.com/office/drawing/2014/main" val="3222431005"/>
                    </a:ext>
                  </a:extLst>
                </a:gridCol>
                <a:gridCol w="1161248">
                  <a:extLst>
                    <a:ext uri="{9D8B030D-6E8A-4147-A177-3AD203B41FA5}">
                      <a16:colId xmlns:a16="http://schemas.microsoft.com/office/drawing/2014/main" val="1273382209"/>
                    </a:ext>
                  </a:extLst>
                </a:gridCol>
                <a:gridCol w="1161248">
                  <a:extLst>
                    <a:ext uri="{9D8B030D-6E8A-4147-A177-3AD203B41FA5}">
                      <a16:colId xmlns:a16="http://schemas.microsoft.com/office/drawing/2014/main" val="2258880771"/>
                    </a:ext>
                  </a:extLst>
                </a:gridCol>
                <a:gridCol w="1161248">
                  <a:extLst>
                    <a:ext uri="{9D8B030D-6E8A-4147-A177-3AD203B41FA5}">
                      <a16:colId xmlns:a16="http://schemas.microsoft.com/office/drawing/2014/main" val="1809262603"/>
                    </a:ext>
                  </a:extLst>
                </a:gridCol>
                <a:gridCol w="1161248">
                  <a:extLst>
                    <a:ext uri="{9D8B030D-6E8A-4147-A177-3AD203B41FA5}">
                      <a16:colId xmlns:a16="http://schemas.microsoft.com/office/drawing/2014/main" val="3575517627"/>
                    </a:ext>
                  </a:extLst>
                </a:gridCol>
                <a:gridCol w="1161248">
                  <a:extLst>
                    <a:ext uri="{9D8B030D-6E8A-4147-A177-3AD203B41FA5}">
                      <a16:colId xmlns:a16="http://schemas.microsoft.com/office/drawing/2014/main" val="2149944114"/>
                    </a:ext>
                  </a:extLst>
                </a:gridCol>
                <a:gridCol w="1161248">
                  <a:extLst>
                    <a:ext uri="{9D8B030D-6E8A-4147-A177-3AD203B41FA5}">
                      <a16:colId xmlns:a16="http://schemas.microsoft.com/office/drawing/2014/main" val="783786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Identification Result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Chinese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Beijing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Shanghai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Macao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Tokyo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Japan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232636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Negative (y = 0)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18292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Positive (y = 1)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95165109"/>
                  </a:ext>
                </a:extLst>
              </a:tr>
            </a:tbl>
          </a:graphicData>
        </a:graphic>
      </p:graphicFrame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D89156-8786-476C-AD1C-A366607998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by Ming-Long Lam, Ph.D.</a:t>
            </a:r>
          </a:p>
        </p:txBody>
      </p:sp>
    </p:spTree>
    <p:extLst>
      <p:ext uri="{BB962C8B-B14F-4D97-AF65-F5344CB8AC3E}">
        <p14:creationId xmlns:p14="http://schemas.microsoft.com/office/powerpoint/2010/main" val="3266086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Multinomial Naïve Bayes: Text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7531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Calculate the probability of each word, by Identification Result</a:t>
            </a:r>
          </a:p>
          <a:p>
            <a:r>
              <a:rPr lang="en-US" dirty="0"/>
              <a:t>Table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Result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68</a:t>
            </a:fld>
            <a:endParaRPr lang="en-US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F8F1F463-BA04-4824-A11F-36E01A3B81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0707068"/>
              </p:ext>
            </p:extLst>
          </p:nvPr>
        </p:nvGraphicFramePr>
        <p:xfrm>
          <a:off x="1164252" y="2954088"/>
          <a:ext cx="10060477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38560">
                  <a:extLst>
                    <a:ext uri="{9D8B030D-6E8A-4147-A177-3AD203B41FA5}">
                      <a16:colId xmlns:a16="http://schemas.microsoft.com/office/drawing/2014/main" val="3222431005"/>
                    </a:ext>
                  </a:extLst>
                </a:gridCol>
                <a:gridCol w="1103131">
                  <a:extLst>
                    <a:ext uri="{9D8B030D-6E8A-4147-A177-3AD203B41FA5}">
                      <a16:colId xmlns:a16="http://schemas.microsoft.com/office/drawing/2014/main" val="1273382209"/>
                    </a:ext>
                  </a:extLst>
                </a:gridCol>
                <a:gridCol w="1103131">
                  <a:extLst>
                    <a:ext uri="{9D8B030D-6E8A-4147-A177-3AD203B41FA5}">
                      <a16:colId xmlns:a16="http://schemas.microsoft.com/office/drawing/2014/main" val="2258880771"/>
                    </a:ext>
                  </a:extLst>
                </a:gridCol>
                <a:gridCol w="1103131">
                  <a:extLst>
                    <a:ext uri="{9D8B030D-6E8A-4147-A177-3AD203B41FA5}">
                      <a16:colId xmlns:a16="http://schemas.microsoft.com/office/drawing/2014/main" val="1809262603"/>
                    </a:ext>
                  </a:extLst>
                </a:gridCol>
                <a:gridCol w="1103131">
                  <a:extLst>
                    <a:ext uri="{9D8B030D-6E8A-4147-A177-3AD203B41FA5}">
                      <a16:colId xmlns:a16="http://schemas.microsoft.com/office/drawing/2014/main" val="3575517627"/>
                    </a:ext>
                  </a:extLst>
                </a:gridCol>
                <a:gridCol w="1103131">
                  <a:extLst>
                    <a:ext uri="{9D8B030D-6E8A-4147-A177-3AD203B41FA5}">
                      <a16:colId xmlns:a16="http://schemas.microsoft.com/office/drawing/2014/main" val="2149944114"/>
                    </a:ext>
                  </a:extLst>
                </a:gridCol>
                <a:gridCol w="1103131">
                  <a:extLst>
                    <a:ext uri="{9D8B030D-6E8A-4147-A177-3AD203B41FA5}">
                      <a16:colId xmlns:a16="http://schemas.microsoft.com/office/drawing/2014/main" val="7837863"/>
                    </a:ext>
                  </a:extLst>
                </a:gridCol>
                <a:gridCol w="1103131">
                  <a:extLst>
                    <a:ext uri="{9D8B030D-6E8A-4147-A177-3AD203B41FA5}">
                      <a16:colId xmlns:a16="http://schemas.microsoft.com/office/drawing/2014/main" val="28979770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Identification Result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Chinese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Beijing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Shanghai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Macao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Tokyo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Japan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Total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232636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Negative (y = 0)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84566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Positive (y = 1)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95165109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DC626A61-9D89-4220-91E0-C971A92D4C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086786"/>
              </p:ext>
            </p:extLst>
          </p:nvPr>
        </p:nvGraphicFramePr>
        <p:xfrm>
          <a:off x="1164252" y="4970848"/>
          <a:ext cx="10060476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16066">
                  <a:extLst>
                    <a:ext uri="{9D8B030D-6E8A-4147-A177-3AD203B41FA5}">
                      <a16:colId xmlns:a16="http://schemas.microsoft.com/office/drawing/2014/main" val="3222431005"/>
                    </a:ext>
                  </a:extLst>
                </a:gridCol>
                <a:gridCol w="1290735">
                  <a:extLst>
                    <a:ext uri="{9D8B030D-6E8A-4147-A177-3AD203B41FA5}">
                      <a16:colId xmlns:a16="http://schemas.microsoft.com/office/drawing/2014/main" val="1273382209"/>
                    </a:ext>
                  </a:extLst>
                </a:gridCol>
                <a:gridCol w="1290735">
                  <a:extLst>
                    <a:ext uri="{9D8B030D-6E8A-4147-A177-3AD203B41FA5}">
                      <a16:colId xmlns:a16="http://schemas.microsoft.com/office/drawing/2014/main" val="2258880771"/>
                    </a:ext>
                  </a:extLst>
                </a:gridCol>
                <a:gridCol w="1290735">
                  <a:extLst>
                    <a:ext uri="{9D8B030D-6E8A-4147-A177-3AD203B41FA5}">
                      <a16:colId xmlns:a16="http://schemas.microsoft.com/office/drawing/2014/main" val="1809262603"/>
                    </a:ext>
                  </a:extLst>
                </a:gridCol>
                <a:gridCol w="1290735">
                  <a:extLst>
                    <a:ext uri="{9D8B030D-6E8A-4147-A177-3AD203B41FA5}">
                      <a16:colId xmlns:a16="http://schemas.microsoft.com/office/drawing/2014/main" val="3575517627"/>
                    </a:ext>
                  </a:extLst>
                </a:gridCol>
                <a:gridCol w="1290735">
                  <a:extLst>
                    <a:ext uri="{9D8B030D-6E8A-4147-A177-3AD203B41FA5}">
                      <a16:colId xmlns:a16="http://schemas.microsoft.com/office/drawing/2014/main" val="2149944114"/>
                    </a:ext>
                  </a:extLst>
                </a:gridCol>
                <a:gridCol w="1290735">
                  <a:extLst>
                    <a:ext uri="{9D8B030D-6E8A-4147-A177-3AD203B41FA5}">
                      <a16:colId xmlns:a16="http://schemas.microsoft.com/office/drawing/2014/main" val="783786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Identification Result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Chinese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Beijing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Shanghai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Macao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Tokyo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Japan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232636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Negative (y = 0)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2/9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1/9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1/9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1/9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2/9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2/9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39803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Positive (y = 1)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6/14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2/14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2/14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2/14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1/14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1/14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95165109"/>
                  </a:ext>
                </a:extLst>
              </a:tr>
            </a:tbl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C39EA3-2952-4A13-9241-F8AB0246C7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by Ming-Long Lam, Ph.D.</a:t>
            </a:r>
          </a:p>
        </p:txBody>
      </p:sp>
    </p:spTree>
    <p:extLst>
      <p:ext uri="{BB962C8B-B14F-4D97-AF65-F5344CB8AC3E}">
        <p14:creationId xmlns:p14="http://schemas.microsoft.com/office/powerpoint/2010/main" val="286434616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Multinomial Naïve Bayes: Text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7531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Natural logarithm of the probabilities, by Identification Result</a:t>
            </a:r>
          </a:p>
          <a:p>
            <a:r>
              <a:rPr lang="en-US" dirty="0"/>
              <a:t>The probability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natural logarithm of the probability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69</a:t>
            </a:fld>
            <a:endParaRPr lang="en-US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DC626A61-9D89-4220-91E0-C971A92D4C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2549324"/>
              </p:ext>
            </p:extLst>
          </p:nvPr>
        </p:nvGraphicFramePr>
        <p:xfrm>
          <a:off x="1248228" y="3013314"/>
          <a:ext cx="9416662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49174">
                  <a:extLst>
                    <a:ext uri="{9D8B030D-6E8A-4147-A177-3AD203B41FA5}">
                      <a16:colId xmlns:a16="http://schemas.microsoft.com/office/drawing/2014/main" val="3222431005"/>
                    </a:ext>
                  </a:extLst>
                </a:gridCol>
                <a:gridCol w="1161248">
                  <a:extLst>
                    <a:ext uri="{9D8B030D-6E8A-4147-A177-3AD203B41FA5}">
                      <a16:colId xmlns:a16="http://schemas.microsoft.com/office/drawing/2014/main" val="1273382209"/>
                    </a:ext>
                  </a:extLst>
                </a:gridCol>
                <a:gridCol w="1161248">
                  <a:extLst>
                    <a:ext uri="{9D8B030D-6E8A-4147-A177-3AD203B41FA5}">
                      <a16:colId xmlns:a16="http://schemas.microsoft.com/office/drawing/2014/main" val="2258880771"/>
                    </a:ext>
                  </a:extLst>
                </a:gridCol>
                <a:gridCol w="1161248">
                  <a:extLst>
                    <a:ext uri="{9D8B030D-6E8A-4147-A177-3AD203B41FA5}">
                      <a16:colId xmlns:a16="http://schemas.microsoft.com/office/drawing/2014/main" val="1809262603"/>
                    </a:ext>
                  </a:extLst>
                </a:gridCol>
                <a:gridCol w="1161248">
                  <a:extLst>
                    <a:ext uri="{9D8B030D-6E8A-4147-A177-3AD203B41FA5}">
                      <a16:colId xmlns:a16="http://schemas.microsoft.com/office/drawing/2014/main" val="3575517627"/>
                    </a:ext>
                  </a:extLst>
                </a:gridCol>
                <a:gridCol w="1161248">
                  <a:extLst>
                    <a:ext uri="{9D8B030D-6E8A-4147-A177-3AD203B41FA5}">
                      <a16:colId xmlns:a16="http://schemas.microsoft.com/office/drawing/2014/main" val="2149944114"/>
                    </a:ext>
                  </a:extLst>
                </a:gridCol>
                <a:gridCol w="1161248">
                  <a:extLst>
                    <a:ext uri="{9D8B030D-6E8A-4147-A177-3AD203B41FA5}">
                      <a16:colId xmlns:a16="http://schemas.microsoft.com/office/drawing/2014/main" val="783786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Identification Result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Chinese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Beijing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Shanghai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Macao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Tokyo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Japan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232636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Negative (y = 0)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2/9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1/9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1/9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1/9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2/9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2/9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929329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Positive (y = 1)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6/14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2/14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2/14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2/14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1/14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1/14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95165109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95CF82F7-1297-4CC3-B79B-1F1E29811F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8178824"/>
              </p:ext>
            </p:extLst>
          </p:nvPr>
        </p:nvGraphicFramePr>
        <p:xfrm>
          <a:off x="1248227" y="5064443"/>
          <a:ext cx="9416662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49174">
                  <a:extLst>
                    <a:ext uri="{9D8B030D-6E8A-4147-A177-3AD203B41FA5}">
                      <a16:colId xmlns:a16="http://schemas.microsoft.com/office/drawing/2014/main" val="3222431005"/>
                    </a:ext>
                  </a:extLst>
                </a:gridCol>
                <a:gridCol w="1161248">
                  <a:extLst>
                    <a:ext uri="{9D8B030D-6E8A-4147-A177-3AD203B41FA5}">
                      <a16:colId xmlns:a16="http://schemas.microsoft.com/office/drawing/2014/main" val="1273382209"/>
                    </a:ext>
                  </a:extLst>
                </a:gridCol>
                <a:gridCol w="1161248">
                  <a:extLst>
                    <a:ext uri="{9D8B030D-6E8A-4147-A177-3AD203B41FA5}">
                      <a16:colId xmlns:a16="http://schemas.microsoft.com/office/drawing/2014/main" val="2258880771"/>
                    </a:ext>
                  </a:extLst>
                </a:gridCol>
                <a:gridCol w="1161248">
                  <a:extLst>
                    <a:ext uri="{9D8B030D-6E8A-4147-A177-3AD203B41FA5}">
                      <a16:colId xmlns:a16="http://schemas.microsoft.com/office/drawing/2014/main" val="1809262603"/>
                    </a:ext>
                  </a:extLst>
                </a:gridCol>
                <a:gridCol w="1161248">
                  <a:extLst>
                    <a:ext uri="{9D8B030D-6E8A-4147-A177-3AD203B41FA5}">
                      <a16:colId xmlns:a16="http://schemas.microsoft.com/office/drawing/2014/main" val="3575517627"/>
                    </a:ext>
                  </a:extLst>
                </a:gridCol>
                <a:gridCol w="1161248">
                  <a:extLst>
                    <a:ext uri="{9D8B030D-6E8A-4147-A177-3AD203B41FA5}">
                      <a16:colId xmlns:a16="http://schemas.microsoft.com/office/drawing/2014/main" val="2149944114"/>
                    </a:ext>
                  </a:extLst>
                </a:gridCol>
                <a:gridCol w="1161248">
                  <a:extLst>
                    <a:ext uri="{9D8B030D-6E8A-4147-A177-3AD203B41FA5}">
                      <a16:colId xmlns:a16="http://schemas.microsoft.com/office/drawing/2014/main" val="783786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Identification Result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Chinese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Beijing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Shanghai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Macao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Tokyo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Japan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232636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Negative (y = 0)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-1.5041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-2.1972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-2.1972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-2.1972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-1.5041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-1.5041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24304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Positive (y = 1)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-0.8473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-1.9459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-1.9459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-1.9459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-2.6391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-2.6391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95165109"/>
                  </a:ext>
                </a:extLst>
              </a:tr>
            </a:tbl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8A86CF-7B39-4167-A734-6D6E978614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by Ming-Long Lam, Ph.D.</a:t>
            </a:r>
          </a:p>
        </p:txBody>
      </p:sp>
    </p:spTree>
    <p:extLst>
      <p:ext uri="{BB962C8B-B14F-4D97-AF65-F5344CB8AC3E}">
        <p14:creationId xmlns:p14="http://schemas.microsoft.com/office/powerpoint/2010/main" val="12407766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Conditional Probability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5665237" cy="4475579"/>
              </a:xfrm>
              <a:ln w="19050">
                <a:solidFill>
                  <a:schemeClr val="tx1"/>
                </a:solidFill>
              </a:ln>
            </p:spPr>
            <p:txBody>
              <a:bodyPr>
                <a:normAutofit/>
              </a:bodyPr>
              <a:lstStyle/>
              <a:p>
                <a:r>
                  <a:rPr lang="en-US" dirty="0"/>
                  <a:t>Given two events A and B</a:t>
                </a:r>
              </a:p>
              <a:p>
                <a:r>
                  <a:rPr lang="en-US" dirty="0"/>
                  <a:t>The conditional probability, denoted as Pr(A | B), is the probability that Event A will occur provided that  Event B has occurred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Pr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∩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</m:d>
                  </m:oMath>
                </a14:m>
                <a:r>
                  <a:rPr lang="en-US" dirty="0"/>
                  <a:t> is the probability that both events A and B will occur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Pr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</m:oMath>
                </a14:m>
                <a:r>
                  <a:rPr lang="en-US" dirty="0"/>
                  <a:t> is the probability that event B will occur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5665237" cy="4475579"/>
              </a:xfrm>
              <a:blipFill>
                <a:blip r:embed="rId3"/>
                <a:stretch>
                  <a:fillRect l="-1715" t="-2033" r="-3108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7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BEA247-74AB-4843-BA93-F0F117D0FB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by Ming-Long Lam, Ph.D.</a:t>
            </a:r>
          </a:p>
        </p:txBody>
      </p:sp>
      <p:pic>
        <p:nvPicPr>
          <p:cNvPr id="1028" name="Picture 4" descr="Conditional Probability | Formulas | Calculation | Chain Rule | Prior  Probability">
            <a:extLst>
              <a:ext uri="{FF2B5EF4-FFF2-40B4-BE49-F238E27FC236}">
                <a16:creationId xmlns:a16="http://schemas.microsoft.com/office/drawing/2014/main" id="{F0BCA67F-F210-4C32-9202-74F56DA199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9570" y="1825625"/>
            <a:ext cx="4624230" cy="4475579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90352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Multinomial Naïve Bayes: Text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7531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The natural logarithm of the probability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70</a:t>
            </a:fld>
            <a:endParaRPr lang="en-US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95CF82F7-1297-4CC3-B79B-1F1E29811F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6061939"/>
              </p:ext>
            </p:extLst>
          </p:nvPr>
        </p:nvGraphicFramePr>
        <p:xfrm>
          <a:off x="949649" y="2536733"/>
          <a:ext cx="10144449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34729">
                  <a:extLst>
                    <a:ext uri="{9D8B030D-6E8A-4147-A177-3AD203B41FA5}">
                      <a16:colId xmlns:a16="http://schemas.microsoft.com/office/drawing/2014/main" val="3222431005"/>
                    </a:ext>
                  </a:extLst>
                </a:gridCol>
                <a:gridCol w="1301620">
                  <a:extLst>
                    <a:ext uri="{9D8B030D-6E8A-4147-A177-3AD203B41FA5}">
                      <a16:colId xmlns:a16="http://schemas.microsoft.com/office/drawing/2014/main" val="1273382209"/>
                    </a:ext>
                  </a:extLst>
                </a:gridCol>
                <a:gridCol w="1301620">
                  <a:extLst>
                    <a:ext uri="{9D8B030D-6E8A-4147-A177-3AD203B41FA5}">
                      <a16:colId xmlns:a16="http://schemas.microsoft.com/office/drawing/2014/main" val="2258880771"/>
                    </a:ext>
                  </a:extLst>
                </a:gridCol>
                <a:gridCol w="1301620">
                  <a:extLst>
                    <a:ext uri="{9D8B030D-6E8A-4147-A177-3AD203B41FA5}">
                      <a16:colId xmlns:a16="http://schemas.microsoft.com/office/drawing/2014/main" val="1809262603"/>
                    </a:ext>
                  </a:extLst>
                </a:gridCol>
                <a:gridCol w="1301620">
                  <a:extLst>
                    <a:ext uri="{9D8B030D-6E8A-4147-A177-3AD203B41FA5}">
                      <a16:colId xmlns:a16="http://schemas.microsoft.com/office/drawing/2014/main" val="3575517627"/>
                    </a:ext>
                  </a:extLst>
                </a:gridCol>
                <a:gridCol w="1301620">
                  <a:extLst>
                    <a:ext uri="{9D8B030D-6E8A-4147-A177-3AD203B41FA5}">
                      <a16:colId xmlns:a16="http://schemas.microsoft.com/office/drawing/2014/main" val="2149944114"/>
                    </a:ext>
                  </a:extLst>
                </a:gridCol>
                <a:gridCol w="1301620">
                  <a:extLst>
                    <a:ext uri="{9D8B030D-6E8A-4147-A177-3AD203B41FA5}">
                      <a16:colId xmlns:a16="http://schemas.microsoft.com/office/drawing/2014/main" val="783786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Identification Result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Chinese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Beijing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Shanghai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Macao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Tokyo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Japan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232636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Negative (y = 0)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-1.5041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-2.1972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-2.1972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-2.1972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-1.5041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-1.5041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595942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Positive (y = 1)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-0.8473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-1.9459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-1.9459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-1.9459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-2.6391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-2.6391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95165109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5F8286DB-9455-401F-A7E5-0912DC11CA8A}"/>
              </a:ext>
            </a:extLst>
          </p:cNvPr>
          <p:cNvSpPr/>
          <p:nvPr/>
        </p:nvSpPr>
        <p:spPr>
          <a:xfrm>
            <a:off x="949647" y="4321267"/>
            <a:ext cx="10144451" cy="830997"/>
          </a:xfrm>
          <a:prstGeom prst="rect">
            <a:avLst/>
          </a:prstGeom>
          <a:ln>
            <a:solidFill>
              <a:schemeClr val="tx1"/>
            </a:solidFill>
            <a:prstDash val="solid"/>
          </a:ln>
        </p:spPr>
        <p:txBody>
          <a:bodyPr wrap="square">
            <a:spAutoFit/>
          </a:bodyPr>
          <a:lstStyle/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Log Feature Probability: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[[-1.5040774  -2.19722458 -2.19722458 -2.19722458 -1.5040774  -1.5040774 ]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[-0.84729786 -1.94591015 -1.94591015 -1.94591015 -2.63905733 -2.63905733]]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2EC76E-5EBB-46E0-99D6-91FF41F7F1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by Ming-Long Lam, Ph.D.</a:t>
            </a:r>
          </a:p>
        </p:txBody>
      </p:sp>
    </p:spTree>
    <p:extLst>
      <p:ext uri="{BB962C8B-B14F-4D97-AF65-F5344CB8AC3E}">
        <p14:creationId xmlns:p14="http://schemas.microsoft.com/office/powerpoint/2010/main" val="257768369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Multinomial Naïve Bayes: Text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7531" y="1825625"/>
            <a:ext cx="10515600" cy="1505404"/>
          </a:xfrm>
        </p:spPr>
        <p:txBody>
          <a:bodyPr>
            <a:normAutofit/>
          </a:bodyPr>
          <a:lstStyle/>
          <a:p>
            <a:r>
              <a:rPr lang="en-US" dirty="0"/>
              <a:t>Given the number of occurrences of the words, what is the likelihood of a positive identification?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71</a:t>
            </a:fld>
            <a:endParaRPr lang="en-US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D2FD7FCA-AD07-4EE4-872E-29F051F3C6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6811635"/>
              </p:ext>
            </p:extLst>
          </p:nvPr>
        </p:nvGraphicFramePr>
        <p:xfrm>
          <a:off x="847531" y="3331029"/>
          <a:ext cx="9892520" cy="18614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6118">
                  <a:extLst>
                    <a:ext uri="{9D8B030D-6E8A-4147-A177-3AD203B41FA5}">
                      <a16:colId xmlns:a16="http://schemas.microsoft.com/office/drawing/2014/main" val="3831046461"/>
                    </a:ext>
                  </a:extLst>
                </a:gridCol>
                <a:gridCol w="863071">
                  <a:extLst>
                    <a:ext uri="{9D8B030D-6E8A-4147-A177-3AD203B41FA5}">
                      <a16:colId xmlns:a16="http://schemas.microsoft.com/office/drawing/2014/main" val="12246409"/>
                    </a:ext>
                  </a:extLst>
                </a:gridCol>
                <a:gridCol w="4644691">
                  <a:extLst>
                    <a:ext uri="{9D8B030D-6E8A-4147-A177-3AD203B41FA5}">
                      <a16:colId xmlns:a16="http://schemas.microsoft.com/office/drawing/2014/main" val="3023734779"/>
                    </a:ext>
                  </a:extLst>
                </a:gridCol>
                <a:gridCol w="2928640">
                  <a:extLst>
                    <a:ext uri="{9D8B030D-6E8A-4147-A177-3AD203B41FA5}">
                      <a16:colId xmlns:a16="http://schemas.microsoft.com/office/drawing/2014/main" val="1121229839"/>
                    </a:ext>
                  </a:extLst>
                </a:gridCol>
              </a:tblGrid>
              <a:tr h="372282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Words in Document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City in China?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850323"/>
                  </a:ext>
                </a:extLst>
              </a:tr>
              <a:tr h="372282">
                <a:tc rowSpan="4">
                  <a:txBody>
                    <a:bodyPr/>
                    <a:lstStyle/>
                    <a:p>
                      <a:r>
                        <a:rPr lang="en-US" sz="1800" dirty="0"/>
                        <a:t>Training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Chinese Beijing Chinese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9870003"/>
                  </a:ext>
                </a:extLst>
              </a:tr>
              <a:tr h="372282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Chinese Chinese Shanghai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0430172"/>
                  </a:ext>
                </a:extLst>
              </a:tr>
              <a:tr h="372282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Chinese Macao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9435804"/>
                  </a:ext>
                </a:extLst>
              </a:tr>
              <a:tr h="372282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Tokyo Japan Chinese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2645319"/>
                  </a:ext>
                </a:extLst>
              </a:tr>
            </a:tbl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BFC3C9-6130-4B08-B282-106BA41E48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by Ming-Long Lam, Ph.D.</a:t>
            </a:r>
          </a:p>
        </p:txBody>
      </p:sp>
    </p:spTree>
    <p:extLst>
      <p:ext uri="{BB962C8B-B14F-4D97-AF65-F5344CB8AC3E}">
        <p14:creationId xmlns:p14="http://schemas.microsoft.com/office/powerpoint/2010/main" val="365241760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Multinomial Naïve Bayes: Text Analysis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47531" y="1825625"/>
                <a:ext cx="10515600" cy="3147591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Pr(Y = Negative | Chinese = 2, Beijing = 1, Shanghai = 0, Macao = 0, Tokyo = 0, Japan = 0)</a:t>
                </a:r>
                <a:br>
                  <a:rPr lang="en-US" dirty="0"/>
                </a:br>
                <a:br>
                  <a:rPr lang="en-US" dirty="0"/>
                </a:br>
                <a:r>
                  <a:rPr lang="en-US" dirty="0">
                    <a:sym typeface="Symbol" panose="05050102010706020507" pitchFamily="18" charset="2"/>
                  </a:rPr>
                  <a:t> </a:t>
                </a:r>
                <a:r>
                  <a:rPr lang="en-US" dirty="0"/>
                  <a:t>Pr(Y = Negative) × Pr(Chinese = 2, Beijing = 1, Shanghai = 0, Macao = 0, Tokyo = 0, Japan = 0 | Y = Negative)</a:t>
                </a:r>
                <a:br>
                  <a:rPr lang="en-US" dirty="0"/>
                </a:br>
                <a:br>
                  <a:rPr lang="en-US" dirty="0"/>
                </a:br>
                <a:r>
                  <a:rPr lang="en-US" dirty="0">
                    <a:sym typeface="Symbol" panose="05050102010706020507" pitchFamily="18" charset="2"/>
                  </a:rPr>
                  <a:t>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9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9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9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9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9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9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729</m:t>
                        </m:r>
                      </m:den>
                    </m:f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47531" y="1825625"/>
                <a:ext cx="10515600" cy="3147591"/>
              </a:xfrm>
              <a:blipFill>
                <a:blip r:embed="rId3"/>
                <a:stretch>
                  <a:fillRect l="-1043" t="-30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72</a:t>
            </a:fld>
            <a:endParaRPr lang="en-US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4793CD2-5C8B-4766-9557-4197032F24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0036269"/>
              </p:ext>
            </p:extLst>
          </p:nvPr>
        </p:nvGraphicFramePr>
        <p:xfrm>
          <a:off x="1108788" y="5086317"/>
          <a:ext cx="9416662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49174">
                  <a:extLst>
                    <a:ext uri="{9D8B030D-6E8A-4147-A177-3AD203B41FA5}">
                      <a16:colId xmlns:a16="http://schemas.microsoft.com/office/drawing/2014/main" val="733550364"/>
                    </a:ext>
                  </a:extLst>
                </a:gridCol>
                <a:gridCol w="1161248">
                  <a:extLst>
                    <a:ext uri="{9D8B030D-6E8A-4147-A177-3AD203B41FA5}">
                      <a16:colId xmlns:a16="http://schemas.microsoft.com/office/drawing/2014/main" val="851757317"/>
                    </a:ext>
                  </a:extLst>
                </a:gridCol>
                <a:gridCol w="1161248">
                  <a:extLst>
                    <a:ext uri="{9D8B030D-6E8A-4147-A177-3AD203B41FA5}">
                      <a16:colId xmlns:a16="http://schemas.microsoft.com/office/drawing/2014/main" val="1120174988"/>
                    </a:ext>
                  </a:extLst>
                </a:gridCol>
                <a:gridCol w="1161248">
                  <a:extLst>
                    <a:ext uri="{9D8B030D-6E8A-4147-A177-3AD203B41FA5}">
                      <a16:colId xmlns:a16="http://schemas.microsoft.com/office/drawing/2014/main" val="1454166639"/>
                    </a:ext>
                  </a:extLst>
                </a:gridCol>
                <a:gridCol w="1161248">
                  <a:extLst>
                    <a:ext uri="{9D8B030D-6E8A-4147-A177-3AD203B41FA5}">
                      <a16:colId xmlns:a16="http://schemas.microsoft.com/office/drawing/2014/main" val="1445880173"/>
                    </a:ext>
                  </a:extLst>
                </a:gridCol>
                <a:gridCol w="1161248">
                  <a:extLst>
                    <a:ext uri="{9D8B030D-6E8A-4147-A177-3AD203B41FA5}">
                      <a16:colId xmlns:a16="http://schemas.microsoft.com/office/drawing/2014/main" val="3487524901"/>
                    </a:ext>
                  </a:extLst>
                </a:gridCol>
                <a:gridCol w="1161248">
                  <a:extLst>
                    <a:ext uri="{9D8B030D-6E8A-4147-A177-3AD203B41FA5}">
                      <a16:colId xmlns:a16="http://schemas.microsoft.com/office/drawing/2014/main" val="6053980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Identification Result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Chinese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Beijing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Shanghai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Macao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Tokyo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Japan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326689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Negative (y = 0)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2/9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1/9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1/9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1/9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2/9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2/9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938287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Positive (y = 1)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6/14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2/14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2/14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2/14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1/14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1/14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53651699"/>
                  </a:ext>
                </a:extLst>
              </a:tr>
            </a:tbl>
          </a:graphicData>
        </a:graphic>
      </p:graphicFrame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643EBF-B6DD-45BD-B519-FA29BC7F2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by Ming-Long Lam, Ph.D.</a:t>
            </a:r>
          </a:p>
        </p:txBody>
      </p:sp>
    </p:spTree>
    <p:extLst>
      <p:ext uri="{BB962C8B-B14F-4D97-AF65-F5344CB8AC3E}">
        <p14:creationId xmlns:p14="http://schemas.microsoft.com/office/powerpoint/2010/main" val="144765682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Score First Document in Training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47531" y="1825625"/>
                <a:ext cx="10515600" cy="3249612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Pr(Y = Positive | Chinese = 2, Beijing = 1, Shanghai = 0, Macao = 0, Tokyo = 0, Japan = 0)</a:t>
                </a:r>
                <a:br>
                  <a:rPr lang="en-US" dirty="0"/>
                </a:br>
                <a:br>
                  <a:rPr lang="en-US" dirty="0"/>
                </a:br>
                <a:r>
                  <a:rPr lang="en-US" dirty="0">
                    <a:sym typeface="Symbol" panose="05050102010706020507" pitchFamily="18" charset="2"/>
                  </a:rPr>
                  <a:t> </a:t>
                </a:r>
                <a:r>
                  <a:rPr lang="en-US" dirty="0"/>
                  <a:t>Pr(Y = Positive) × Pr(Chinese = 2, Beijing = 1, Shanghai = 0, Macao = 0, Tokyo = 0, Japan = 0 | Y = Positive)</a:t>
                </a:r>
                <a:br>
                  <a:rPr lang="en-US" dirty="0"/>
                </a:br>
                <a:br>
                  <a:rPr lang="en-US" dirty="0"/>
                </a:br>
                <a:r>
                  <a:rPr lang="en-US" dirty="0">
                    <a:sym typeface="Symbol" panose="05050102010706020507" pitchFamily="18" charset="2"/>
                  </a:rPr>
                  <a:t>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6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14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14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14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14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14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14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27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1372</m:t>
                        </m:r>
                      </m:den>
                    </m:f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47531" y="1825625"/>
                <a:ext cx="10515600" cy="3249612"/>
              </a:xfrm>
              <a:blipFill>
                <a:blip r:embed="rId3"/>
                <a:stretch>
                  <a:fillRect l="-1043" t="-2996" r="-8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73</a:t>
            </a:fld>
            <a:endParaRPr lang="en-US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D662DC7-96E0-48FC-B0FC-053F3EF919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5283841"/>
              </p:ext>
            </p:extLst>
          </p:nvPr>
        </p:nvGraphicFramePr>
        <p:xfrm>
          <a:off x="1034143" y="5075237"/>
          <a:ext cx="9416662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49174">
                  <a:extLst>
                    <a:ext uri="{9D8B030D-6E8A-4147-A177-3AD203B41FA5}">
                      <a16:colId xmlns:a16="http://schemas.microsoft.com/office/drawing/2014/main" val="733550364"/>
                    </a:ext>
                  </a:extLst>
                </a:gridCol>
                <a:gridCol w="1161248">
                  <a:extLst>
                    <a:ext uri="{9D8B030D-6E8A-4147-A177-3AD203B41FA5}">
                      <a16:colId xmlns:a16="http://schemas.microsoft.com/office/drawing/2014/main" val="851757317"/>
                    </a:ext>
                  </a:extLst>
                </a:gridCol>
                <a:gridCol w="1161248">
                  <a:extLst>
                    <a:ext uri="{9D8B030D-6E8A-4147-A177-3AD203B41FA5}">
                      <a16:colId xmlns:a16="http://schemas.microsoft.com/office/drawing/2014/main" val="1120174988"/>
                    </a:ext>
                  </a:extLst>
                </a:gridCol>
                <a:gridCol w="1161248">
                  <a:extLst>
                    <a:ext uri="{9D8B030D-6E8A-4147-A177-3AD203B41FA5}">
                      <a16:colId xmlns:a16="http://schemas.microsoft.com/office/drawing/2014/main" val="1454166639"/>
                    </a:ext>
                  </a:extLst>
                </a:gridCol>
                <a:gridCol w="1161248">
                  <a:extLst>
                    <a:ext uri="{9D8B030D-6E8A-4147-A177-3AD203B41FA5}">
                      <a16:colId xmlns:a16="http://schemas.microsoft.com/office/drawing/2014/main" val="1445880173"/>
                    </a:ext>
                  </a:extLst>
                </a:gridCol>
                <a:gridCol w="1161248">
                  <a:extLst>
                    <a:ext uri="{9D8B030D-6E8A-4147-A177-3AD203B41FA5}">
                      <a16:colId xmlns:a16="http://schemas.microsoft.com/office/drawing/2014/main" val="3487524901"/>
                    </a:ext>
                  </a:extLst>
                </a:gridCol>
                <a:gridCol w="1161248">
                  <a:extLst>
                    <a:ext uri="{9D8B030D-6E8A-4147-A177-3AD203B41FA5}">
                      <a16:colId xmlns:a16="http://schemas.microsoft.com/office/drawing/2014/main" val="6053980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Identification Result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Chinese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Beijing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Shanghai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Macao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Tokyo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Japan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326689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Negative (y = 0)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2/9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1/9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1/9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1/9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2/9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2/9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938287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Positive (y = 1)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6/14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2/14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2/14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2/14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1/14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1/14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53651699"/>
                  </a:ext>
                </a:extLst>
              </a:tr>
            </a:tbl>
          </a:graphicData>
        </a:graphic>
      </p:graphicFrame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1FA40E-41CB-49F8-AE19-AE9B764279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by Ming-Long Lam, Ph.D.</a:t>
            </a:r>
          </a:p>
        </p:txBody>
      </p:sp>
    </p:spTree>
    <p:extLst>
      <p:ext uri="{BB962C8B-B14F-4D97-AF65-F5344CB8AC3E}">
        <p14:creationId xmlns:p14="http://schemas.microsoft.com/office/powerpoint/2010/main" val="127202917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Multinomial Naïve Bayes: Text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7531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For the first document in Training,</a:t>
            </a:r>
          </a:p>
          <a:p>
            <a:pPr lvl="1"/>
            <a:r>
              <a:rPr lang="en-US" dirty="0"/>
              <a:t>Pr(Y = Negative | Chinese = 2, Beijing = 1, Shanghai = 0, Macao = 0, Tokyo = 0, Japan = 0) </a:t>
            </a:r>
            <a:r>
              <a:rPr lang="en-US" dirty="0">
                <a:sym typeface="Symbol" panose="05050102010706020507" pitchFamily="18" charset="2"/>
              </a:rPr>
              <a:t> </a:t>
            </a:r>
            <a:r>
              <a:rPr lang="en-US" dirty="0"/>
              <a:t>1/729</a:t>
            </a:r>
          </a:p>
          <a:p>
            <a:pPr lvl="1"/>
            <a:r>
              <a:rPr lang="en-US" dirty="0"/>
              <a:t>Pr(Y = Positive | Chinese = 2, Beijing = 1, Shanghai = 0, Macao = 0, Tokyo = 0, Japan = 0) </a:t>
            </a:r>
            <a:r>
              <a:rPr lang="en-US" dirty="0">
                <a:sym typeface="Symbol" panose="05050102010706020507" pitchFamily="18" charset="2"/>
              </a:rPr>
              <a:t> </a:t>
            </a:r>
            <a:r>
              <a:rPr lang="en-US" dirty="0"/>
              <a:t>27/1372</a:t>
            </a:r>
          </a:p>
          <a:p>
            <a:r>
              <a:rPr lang="en-US" dirty="0"/>
              <a:t>Final step is to rescale these two values such that the resulting values add up to one.</a:t>
            </a:r>
          </a:p>
          <a:p>
            <a:pPr lvl="1"/>
            <a:r>
              <a:rPr lang="en-US" dirty="0"/>
              <a:t>Pr(Y = Negative | Chinese = 2, Beijing = 1, Shanghai = 0, Macao = 0, Tokyo = 0, Japan = 0) </a:t>
            </a:r>
            <a:r>
              <a:rPr lang="en-US" dirty="0">
                <a:sym typeface="Symbol" panose="05050102010706020507" pitchFamily="18" charset="2"/>
              </a:rPr>
              <a:t>= (</a:t>
            </a:r>
            <a:r>
              <a:rPr lang="en-US" dirty="0"/>
              <a:t>1/729) / (1/729 + 27/1372) = 0.06516267 </a:t>
            </a:r>
          </a:p>
          <a:p>
            <a:pPr lvl="1"/>
            <a:r>
              <a:rPr lang="en-US" dirty="0"/>
              <a:t>Pr(Y = Positive | Chinese = 2, Beijing = 1, Shanghai = 0, Macao = 0, Tokyo = 0, Japan = 0) </a:t>
            </a:r>
            <a:r>
              <a:rPr lang="en-US" dirty="0">
                <a:sym typeface="Symbol" panose="05050102010706020507" pitchFamily="18" charset="2"/>
              </a:rPr>
              <a:t>= (27</a:t>
            </a:r>
            <a:r>
              <a:rPr lang="en-US" dirty="0"/>
              <a:t>/1372) / (1/729 + 27/1372) = 0.93483733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74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BB7E5A-20DA-49AC-9989-013A915EEA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by Ming-Long Lam, Ph.D.</a:t>
            </a:r>
          </a:p>
        </p:txBody>
      </p:sp>
    </p:spTree>
    <p:extLst>
      <p:ext uri="{BB962C8B-B14F-4D97-AF65-F5344CB8AC3E}">
        <p14:creationId xmlns:p14="http://schemas.microsoft.com/office/powerpoint/2010/main" val="379669298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Multinomial Naïve Bayes: Text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7531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Predicted Probabilities for all the documents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75</a:t>
            </a:fld>
            <a:endParaRPr lang="en-US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32CA9D47-C208-4797-9266-C68426B131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9340157"/>
              </p:ext>
            </p:extLst>
          </p:nvPr>
        </p:nvGraphicFramePr>
        <p:xfrm>
          <a:off x="923731" y="2334519"/>
          <a:ext cx="9778482" cy="213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1763">
                  <a:extLst>
                    <a:ext uri="{9D8B030D-6E8A-4147-A177-3AD203B41FA5}">
                      <a16:colId xmlns:a16="http://schemas.microsoft.com/office/drawing/2014/main" val="2668856704"/>
                    </a:ext>
                  </a:extLst>
                </a:gridCol>
                <a:gridCol w="400727">
                  <a:extLst>
                    <a:ext uri="{9D8B030D-6E8A-4147-A177-3AD203B41FA5}">
                      <a16:colId xmlns:a16="http://schemas.microsoft.com/office/drawing/2014/main" val="3688675991"/>
                    </a:ext>
                  </a:extLst>
                </a:gridCol>
                <a:gridCol w="3128247">
                  <a:extLst>
                    <a:ext uri="{9D8B030D-6E8A-4147-A177-3AD203B41FA5}">
                      <a16:colId xmlns:a16="http://schemas.microsoft.com/office/drawing/2014/main" val="4049557390"/>
                    </a:ext>
                  </a:extLst>
                </a:gridCol>
                <a:gridCol w="1294952">
                  <a:extLst>
                    <a:ext uri="{9D8B030D-6E8A-4147-A177-3AD203B41FA5}">
                      <a16:colId xmlns:a16="http://schemas.microsoft.com/office/drawing/2014/main" val="347771301"/>
                    </a:ext>
                  </a:extLst>
                </a:gridCol>
                <a:gridCol w="1958237">
                  <a:extLst>
                    <a:ext uri="{9D8B030D-6E8A-4147-A177-3AD203B41FA5}">
                      <a16:colId xmlns:a16="http://schemas.microsoft.com/office/drawing/2014/main" val="2611600567"/>
                    </a:ext>
                  </a:extLst>
                </a:gridCol>
                <a:gridCol w="2184556">
                  <a:extLst>
                    <a:ext uri="{9D8B030D-6E8A-4147-A177-3AD203B41FA5}">
                      <a16:colId xmlns:a16="http://schemas.microsoft.com/office/drawing/2014/main" val="3756943955"/>
                    </a:ext>
                  </a:extLst>
                </a:gridCol>
              </a:tblGrid>
              <a:tr h="267229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Words in Document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City in China?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Pr(</a:t>
                      </a:r>
                      <a:r>
                        <a:rPr lang="en-US" sz="1400" dirty="0" err="1"/>
                        <a:t>Positive|Dcoument</a:t>
                      </a:r>
                      <a:r>
                        <a:rPr lang="en-US" sz="14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Pr(</a:t>
                      </a:r>
                      <a:r>
                        <a:rPr lang="en-US" sz="1400" dirty="0" err="1"/>
                        <a:t>Negative|Document</a:t>
                      </a:r>
                      <a:r>
                        <a:rPr lang="en-US" sz="140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0945359"/>
                  </a:ext>
                </a:extLst>
              </a:tr>
              <a:tr h="267229">
                <a:tc rowSpan="4">
                  <a:txBody>
                    <a:bodyPr/>
                    <a:lstStyle/>
                    <a:p>
                      <a:r>
                        <a:rPr lang="en-US" sz="1400" dirty="0"/>
                        <a:t>Training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Chinese Beijing Chinese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0.93483733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0.06516267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3164448"/>
                  </a:ext>
                </a:extLst>
              </a:tr>
              <a:tr h="267229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Chinese Chinese Shanghai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0.93483733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0.06516267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8577092"/>
                  </a:ext>
                </a:extLst>
              </a:tr>
              <a:tr h="267229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Chinese Macao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0.88149940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0.11850060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2585900"/>
                  </a:ext>
                </a:extLst>
              </a:tr>
              <a:tr h="267229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Tokyo Japan Chinese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0.37412328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0.62587672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7260385"/>
                  </a:ext>
                </a:extLst>
              </a:tr>
              <a:tr h="267229">
                <a:tc rowSpan="2">
                  <a:txBody>
                    <a:bodyPr/>
                    <a:lstStyle/>
                    <a:p>
                      <a:r>
                        <a:rPr lang="en-US" sz="1400" dirty="0"/>
                        <a:t>Testing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b="1" dirty="0"/>
                        <a:t>Chinese Chinese Chinese</a:t>
                      </a:r>
                      <a:r>
                        <a:rPr lang="it-IT" sz="1400" dirty="0"/>
                        <a:t> Tokyo Japan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0.68975861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0.31024139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8847910"/>
                  </a:ext>
                </a:extLst>
              </a:tr>
              <a:tr h="267229">
                <a:tc v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Beijing Shanghai Macao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0.33878380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0.66121620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3392941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1014A09A-8812-494F-B003-595BAB320463}"/>
              </a:ext>
            </a:extLst>
          </p:cNvPr>
          <p:cNvSpPr/>
          <p:nvPr/>
        </p:nvSpPr>
        <p:spPr>
          <a:xfrm>
            <a:off x="828869" y="4623754"/>
            <a:ext cx="6962192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Predicted Conditional Probability (Training): [[0.06516267 0.93483733]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[0.06516267 0.93483733]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[0.1185006  0.8814994 ]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[0.62587672 0.37412328]]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Predicted Conditional Probability (Testing):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[[0.31024139 0.68975861]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[0.6612162  0.3387838 ]]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D920F-EA8E-4AB9-9341-CB11C4C76F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by Ming-Long Lam, Ph.D.</a:t>
            </a:r>
          </a:p>
        </p:txBody>
      </p:sp>
    </p:spTree>
    <p:extLst>
      <p:ext uri="{BB962C8B-B14F-4D97-AF65-F5344CB8AC3E}">
        <p14:creationId xmlns:p14="http://schemas.microsoft.com/office/powerpoint/2010/main" val="384364560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Assignment 4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786535" cy="4351338"/>
          </a:xfrm>
        </p:spPr>
        <p:txBody>
          <a:bodyPr>
            <a:normAutofit/>
          </a:bodyPr>
          <a:lstStyle/>
          <a:p>
            <a:r>
              <a:rPr lang="en-US" dirty="0"/>
              <a:t>Assignment 4 has FOUR questions</a:t>
            </a:r>
          </a:p>
          <a:p>
            <a:r>
              <a:rPr lang="en-US"/>
              <a:t>Submit </a:t>
            </a:r>
            <a:r>
              <a:rPr lang="en-US" dirty="0"/>
              <a:t>your Python codes with your homework submission</a:t>
            </a:r>
          </a:p>
          <a:p>
            <a:r>
              <a:rPr lang="en-US" dirty="0"/>
              <a:t>Due date is 11:59 pm on Sunday November 8, 2020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76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B4BCC9-B325-42B2-A5DC-2253FC9A127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9918" y="1027906"/>
            <a:ext cx="3539458" cy="502920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ED0BC5-E970-4F0B-8BFC-5D15AC18C9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by Ming-Long Lam, Ph.D.</a:t>
            </a:r>
          </a:p>
        </p:txBody>
      </p:sp>
    </p:spTree>
    <p:extLst>
      <p:ext uri="{BB962C8B-B14F-4D97-AF65-F5344CB8AC3E}">
        <p14:creationId xmlns:p14="http://schemas.microsoft.com/office/powerpoint/2010/main" val="10523527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Conditional Probability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BEA247-74AB-4843-BA93-F0F117D0FB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by Ming-Long Lam, Ph.D.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A37DDBE-488B-4B98-8413-CCD5B17BEC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96069" cy="4351338"/>
          </a:xfrm>
          <a:ln w="19050">
            <a:solidFill>
              <a:schemeClr val="tx1"/>
            </a:solidFill>
          </a:ln>
        </p:spPr>
        <p:txBody>
          <a:bodyPr/>
          <a:lstStyle/>
          <a:p>
            <a:r>
              <a:rPr lang="en-US" dirty="0"/>
              <a:t>Roll a fair dice</a:t>
            </a:r>
          </a:p>
          <a:p>
            <a:r>
              <a:rPr lang="en-US" dirty="0"/>
              <a:t>Ω = {1, 2, 3, 4, 5, 6}</a:t>
            </a:r>
          </a:p>
          <a:p>
            <a:r>
              <a:rPr lang="en-US" dirty="0"/>
              <a:t>A = {Odd Value} = {1, 3, 5}</a:t>
            </a:r>
          </a:p>
          <a:p>
            <a:r>
              <a:rPr lang="en-US" dirty="0"/>
              <a:t>B = {Value Divisible by 3} = {3, 6}</a:t>
            </a:r>
          </a:p>
          <a:p>
            <a:r>
              <a:rPr lang="en-US" dirty="0"/>
              <a:t>A ∩ B = {3}</a:t>
            </a:r>
          </a:p>
          <a:p>
            <a:r>
              <a:rPr lang="en-US" dirty="0"/>
              <a:t>Pr(A ∩ B) = 1 / 6</a:t>
            </a:r>
          </a:p>
          <a:p>
            <a:r>
              <a:rPr lang="en-US" dirty="0"/>
              <a:t>Pr(A) = 3 / 6</a:t>
            </a:r>
          </a:p>
          <a:p>
            <a:r>
              <a:rPr lang="en-US" dirty="0"/>
              <a:t>Pr(B|A) = (1/6) / (3/6) = 1/3</a:t>
            </a:r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4F086A72-6DE4-42FD-A2A8-F14D934FC8CA}"/>
              </a:ext>
            </a:extLst>
          </p:cNvPr>
          <p:cNvSpPr txBox="1">
            <a:spLocks/>
          </p:cNvSpPr>
          <p:nvPr/>
        </p:nvSpPr>
        <p:spPr>
          <a:xfrm>
            <a:off x="6096000" y="1825625"/>
            <a:ext cx="5257800" cy="4351338"/>
          </a:xfrm>
          <a:prstGeom prst="rect">
            <a:avLst/>
          </a:prstGeom>
          <a:ln w="19050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Pick a random number ~ U(0,1)</a:t>
            </a:r>
          </a:p>
          <a:p>
            <a:r>
              <a:rPr lang="en-US" dirty="0"/>
              <a:t>Ω = {x: 0 ≤ x ≤ 1}</a:t>
            </a:r>
          </a:p>
          <a:p>
            <a:r>
              <a:rPr lang="en-US" dirty="0"/>
              <a:t>A = {2x &lt; 1} = {x: 0 ≤ x &lt; 0.5}</a:t>
            </a:r>
          </a:p>
          <a:p>
            <a:r>
              <a:rPr lang="en-US" dirty="0"/>
              <a:t>B = {3x &gt; 1} = {x: 1/3 &lt; x ≤ 1}</a:t>
            </a:r>
          </a:p>
          <a:p>
            <a:r>
              <a:rPr lang="en-US" dirty="0"/>
              <a:t>A ∩ B = {x: 1/3 &lt; x &lt; 1/2}</a:t>
            </a:r>
          </a:p>
          <a:p>
            <a:r>
              <a:rPr lang="en-US" dirty="0"/>
              <a:t>Pr(A ∩ B) = 1/2 – 1/3 = 1 / 6</a:t>
            </a:r>
          </a:p>
          <a:p>
            <a:r>
              <a:rPr lang="en-US" dirty="0"/>
              <a:t>Pr(A) = 1 / 2</a:t>
            </a:r>
          </a:p>
          <a:p>
            <a:r>
              <a:rPr lang="en-US" dirty="0"/>
              <a:t>Pr(B|A) = (1/6) / (1 / 2) = 1/3</a:t>
            </a:r>
          </a:p>
        </p:txBody>
      </p:sp>
    </p:spTree>
    <p:extLst>
      <p:ext uri="{BB962C8B-B14F-4D97-AF65-F5344CB8AC3E}">
        <p14:creationId xmlns:p14="http://schemas.microsoft.com/office/powerpoint/2010/main" val="14779763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Bayes’ Theorem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161384" cy="4351338"/>
          </a:xfrm>
          <a:ln w="19050"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en-US" dirty="0"/>
              <a:t>Pr(B|A) = Pr(A ∩ B) / Pr(A)</a:t>
            </a:r>
          </a:p>
          <a:p>
            <a:pPr>
              <a:buFont typeface="Wingdings" panose="05000000000000000000" pitchFamily="2" charset="2"/>
              <a:buChar char="è"/>
            </a:pPr>
            <a:r>
              <a:rPr lang="en-US" dirty="0"/>
              <a:t> Pr(A ∩ B) = Pr(B|A) Pr(A)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Pr(A|B) = Pr(A ∩ B) / Pr(B)</a:t>
            </a:r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 </a:t>
            </a:r>
            <a:r>
              <a:rPr lang="en-US" dirty="0"/>
              <a:t>Pr(A ∩ B) = Pr(A|B) Pr(B)</a:t>
            </a:r>
          </a:p>
          <a:p>
            <a:endParaRPr lang="en-US" dirty="0"/>
          </a:p>
          <a:p>
            <a:pPr>
              <a:buFont typeface="Wingdings" panose="05000000000000000000" pitchFamily="2" charset="2"/>
              <a:buChar char="è"/>
            </a:pPr>
            <a:r>
              <a:rPr lang="en-US" dirty="0"/>
              <a:t>Pr(A|B) Pr(B) =Pr(B|A) Pr(A)</a:t>
            </a:r>
          </a:p>
          <a:p>
            <a:pPr>
              <a:buFont typeface="Wingdings" panose="05000000000000000000" pitchFamily="2" charset="2"/>
              <a:buChar char="è"/>
            </a:pPr>
            <a:r>
              <a:rPr lang="en-US" dirty="0"/>
              <a:t>Pr(A|B) = (Pr(B|A) Pr(A)) / Pr(B)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9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3FFD7BA-DC8C-4973-A204-6E18832C2E29}"/>
              </a:ext>
            </a:extLst>
          </p:cNvPr>
          <p:cNvSpPr txBox="1">
            <a:spLocks/>
          </p:cNvSpPr>
          <p:nvPr/>
        </p:nvSpPr>
        <p:spPr>
          <a:xfrm>
            <a:off x="6192416" y="1825625"/>
            <a:ext cx="5161384" cy="4351338"/>
          </a:xfrm>
          <a:prstGeom prst="rect">
            <a:avLst/>
          </a:prstGeom>
          <a:ln w="19050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Roll a fair dice</a:t>
            </a:r>
          </a:p>
          <a:p>
            <a:r>
              <a:rPr lang="en-US" dirty="0"/>
              <a:t>Ω = {1, 2, 3, 4, 5, 6}</a:t>
            </a:r>
          </a:p>
          <a:p>
            <a:r>
              <a:rPr lang="en-US" dirty="0"/>
              <a:t>A = {Odd Value} = {1, 3, 5}</a:t>
            </a:r>
          </a:p>
          <a:p>
            <a:r>
              <a:rPr lang="en-US" dirty="0"/>
              <a:t>B = {Value Divisible by 3} = {3, 6}</a:t>
            </a:r>
          </a:p>
          <a:p>
            <a:r>
              <a:rPr lang="en-US" dirty="0"/>
              <a:t>Pr(B|A) = (1/6) / (3/6) = 1/3</a:t>
            </a:r>
          </a:p>
          <a:p>
            <a:r>
              <a:rPr lang="en-US" dirty="0"/>
              <a:t>Pr(A|B) = (1/3 * 3/6) / (2/6)</a:t>
            </a:r>
            <a:br>
              <a:rPr lang="en-US" dirty="0"/>
            </a:br>
            <a:r>
              <a:rPr lang="en-US" dirty="0"/>
              <a:t>= 1/2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BEA247-74AB-4843-BA93-F0F117D0FB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by Ming-Long Lam, Ph.D.</a:t>
            </a:r>
          </a:p>
        </p:txBody>
      </p:sp>
    </p:spTree>
    <p:extLst>
      <p:ext uri="{BB962C8B-B14F-4D97-AF65-F5344CB8AC3E}">
        <p14:creationId xmlns:p14="http://schemas.microsoft.com/office/powerpoint/2010/main" val="6096635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13238</TotalTime>
  <Words>9031</Words>
  <Application>Microsoft Office PowerPoint</Application>
  <PresentationFormat>Widescreen</PresentationFormat>
  <Paragraphs>1789</Paragraphs>
  <Slides>76</Slides>
  <Notes>76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76</vt:i4>
      </vt:variant>
    </vt:vector>
  </HeadingPairs>
  <TitlesOfParts>
    <vt:vector size="84" baseType="lpstr">
      <vt:lpstr>Arial</vt:lpstr>
      <vt:lpstr>Calibri</vt:lpstr>
      <vt:lpstr>Calibri Light</vt:lpstr>
      <vt:lpstr>Cambria Math</vt:lpstr>
      <vt:lpstr>Courier New</vt:lpstr>
      <vt:lpstr>Symbol</vt:lpstr>
      <vt:lpstr>Wingdings</vt:lpstr>
      <vt:lpstr>Office Theme</vt:lpstr>
      <vt:lpstr>   CS 484 Intro to Machine Learning</vt:lpstr>
      <vt:lpstr>Week 10 Agenda: Naïve Bayes</vt:lpstr>
      <vt:lpstr>Directed Acyclic Graph</vt:lpstr>
      <vt:lpstr>Directed Acyclic Graph</vt:lpstr>
      <vt:lpstr>Directed Acyclic Graph</vt:lpstr>
      <vt:lpstr>Directed Acyclic Graph</vt:lpstr>
      <vt:lpstr>Conditional Probability</vt:lpstr>
      <vt:lpstr>Conditional Probability</vt:lpstr>
      <vt:lpstr>Bayes’ Theorem</vt:lpstr>
      <vt:lpstr>Bayes’ Theorem</vt:lpstr>
      <vt:lpstr>Bayes’ Theorem</vt:lpstr>
      <vt:lpstr>Bayesian Network</vt:lpstr>
      <vt:lpstr>Bayesian Network Example</vt:lpstr>
      <vt:lpstr>Bayesian Network Example</vt:lpstr>
      <vt:lpstr>Bayesian Network Example</vt:lpstr>
      <vt:lpstr>Bayesian Network Example</vt:lpstr>
      <vt:lpstr>Bayesian Network Example</vt:lpstr>
      <vt:lpstr>Bayesian Network Example</vt:lpstr>
      <vt:lpstr>Bayesian Network Example</vt:lpstr>
      <vt:lpstr>Bayesian Network Example: Scenario 1</vt:lpstr>
      <vt:lpstr>Bayesian Network Example: Scenario 1</vt:lpstr>
      <vt:lpstr>Bayesian Network Example: Scenario 1</vt:lpstr>
      <vt:lpstr>Bayesian Network Example: Scenario 2</vt:lpstr>
      <vt:lpstr>Bayesian Network Example: Scenario 2</vt:lpstr>
      <vt:lpstr>Bayesian Network Example: Scenario 2</vt:lpstr>
      <vt:lpstr>Bayesian Network Example: Pr(A = True)</vt:lpstr>
      <vt:lpstr>Bayesian Network Example: Summary</vt:lpstr>
      <vt:lpstr>Naïve Bayes Overview</vt:lpstr>
      <vt:lpstr>Naïve Bayes: Theory</vt:lpstr>
      <vt:lpstr>Naïve Bayes: Theory</vt:lpstr>
      <vt:lpstr>Naïve Bayes: Theory</vt:lpstr>
      <vt:lpstr>Naïve Bayes: Classifier</vt:lpstr>
      <vt:lpstr>Naïve Bayes: Representing Pr(x_j |y)</vt:lpstr>
      <vt:lpstr>Naïve Bayes: Customer Survey</vt:lpstr>
      <vt:lpstr>Naïve Bayes: Structure</vt:lpstr>
      <vt:lpstr>Naïve Bayes: Customer Survey</vt:lpstr>
      <vt:lpstr>Customer Survey: Crosstabulation</vt:lpstr>
      <vt:lpstr>Customer Survey: Crosstabulation</vt:lpstr>
      <vt:lpstr>Customer Survey: Crosstabulation</vt:lpstr>
      <vt:lpstr>Customer Survey: Conditional Probability</vt:lpstr>
      <vt:lpstr>Customer Survey: Conditional Probability</vt:lpstr>
      <vt:lpstr>Customer Survey: Conditional Probability</vt:lpstr>
      <vt:lpstr>Customer Survey: Conditional Probability</vt:lpstr>
      <vt:lpstr>Customer Survey: Conditional Probability</vt:lpstr>
      <vt:lpstr>Caution About naive_bayes.BernoulliNB</vt:lpstr>
      <vt:lpstr>Nutrition Information Study</vt:lpstr>
      <vt:lpstr>Nutrition Information: Binary Features</vt:lpstr>
      <vt:lpstr>Naïve Bayes: Binary Features</vt:lpstr>
      <vt:lpstr>Nutrition Information: Conditional Probability</vt:lpstr>
      <vt:lpstr>Nutrition Information: Conditional Probability</vt:lpstr>
      <vt:lpstr>Nutrition Information: Conditional Probability</vt:lpstr>
      <vt:lpstr>Nutrition Information: Conditional Probability</vt:lpstr>
      <vt:lpstr>Nutrition Information: BernoulliNB</vt:lpstr>
      <vt:lpstr>Nutrition Information: BernoulliNB</vt:lpstr>
      <vt:lpstr>Nutrition Information: BernoulliNB</vt:lpstr>
      <vt:lpstr>Nutrition Information: Naïve Bayes</vt:lpstr>
      <vt:lpstr>Nutrition Information: Naïve Bayes</vt:lpstr>
      <vt:lpstr>Gaussian Naïve Bayes</vt:lpstr>
      <vt:lpstr>Multinomial Naïve Bayes</vt:lpstr>
      <vt:lpstr>Multinomial Naïve Bayes: Smoothing Alpha</vt:lpstr>
      <vt:lpstr>Multinomial Naïve Bayes: Smoothing Alpha</vt:lpstr>
      <vt:lpstr>Multinomial Naïve Bayes: Text Analysis</vt:lpstr>
      <vt:lpstr>Multinomial Naïve Bayes: Text Analysis</vt:lpstr>
      <vt:lpstr>Multinomial Naïve Bayes: Text Analysis</vt:lpstr>
      <vt:lpstr>Multinomial Naïve Bayes: Text Analysis</vt:lpstr>
      <vt:lpstr>Multinomial Naïve Bayes: Text Analysis</vt:lpstr>
      <vt:lpstr>Multinomial Naïve Bayes: Text Analysis</vt:lpstr>
      <vt:lpstr>Multinomial Naïve Bayes: Text Analysis</vt:lpstr>
      <vt:lpstr>Multinomial Naïve Bayes: Text Analysis</vt:lpstr>
      <vt:lpstr>Multinomial Naïve Bayes: Text Analysis</vt:lpstr>
      <vt:lpstr>Multinomial Naïve Bayes: Text Analysis</vt:lpstr>
      <vt:lpstr>Multinomial Naïve Bayes: Text Analysis</vt:lpstr>
      <vt:lpstr>Score First Document in Training</vt:lpstr>
      <vt:lpstr>Multinomial Naïve Bayes: Text Analysis</vt:lpstr>
      <vt:lpstr>Multinomial Naïve Bayes: Text Analysis</vt:lpstr>
      <vt:lpstr>Assignment 4</vt:lpstr>
    </vt:vector>
  </TitlesOfParts>
  <Company>SAS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SAS Workshop for MSc Analytics</dc:title>
  <dc:creator>Ming-Long Lam</dc:creator>
  <cp:lastModifiedBy>Ming-Long Lam</cp:lastModifiedBy>
  <cp:revision>2213</cp:revision>
  <cp:lastPrinted>2014-06-20T14:10:14Z</cp:lastPrinted>
  <dcterms:created xsi:type="dcterms:W3CDTF">2014-05-31T22:30:28Z</dcterms:created>
  <dcterms:modified xsi:type="dcterms:W3CDTF">2020-10-28T20:41:54Z</dcterms:modified>
</cp:coreProperties>
</file>